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png&amp;ehk=zWfVOEUnTNmjDnS58ZtggA&amp;r=0&amp;pid=OfficeInsert" ContentType="image/p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4.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96" r:id="rId5"/>
  </p:sldMasterIdLst>
  <p:notesMasterIdLst>
    <p:notesMasterId r:id="rId30"/>
  </p:notesMasterIdLst>
  <p:handoutMasterIdLst>
    <p:handoutMasterId r:id="rId31"/>
  </p:handoutMasterIdLst>
  <p:sldIdLst>
    <p:sldId id="256" r:id="rId6"/>
    <p:sldId id="262" r:id="rId7"/>
    <p:sldId id="281" r:id="rId8"/>
    <p:sldId id="265" r:id="rId9"/>
    <p:sldId id="277" r:id="rId10"/>
    <p:sldId id="285" r:id="rId11"/>
    <p:sldId id="275" r:id="rId12"/>
    <p:sldId id="289" r:id="rId13"/>
    <p:sldId id="286" r:id="rId14"/>
    <p:sldId id="288" r:id="rId15"/>
    <p:sldId id="287" r:id="rId16"/>
    <p:sldId id="276" r:id="rId17"/>
    <p:sldId id="279" r:id="rId18"/>
    <p:sldId id="266" r:id="rId19"/>
    <p:sldId id="267" r:id="rId20"/>
    <p:sldId id="280" r:id="rId21"/>
    <p:sldId id="282" r:id="rId22"/>
    <p:sldId id="283" r:id="rId23"/>
    <p:sldId id="268" r:id="rId24"/>
    <p:sldId id="271" r:id="rId25"/>
    <p:sldId id="274" r:id="rId26"/>
    <p:sldId id="272" r:id="rId27"/>
    <p:sldId id="273" r:id="rId28"/>
    <p:sldId id="264"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E5FA"/>
    <a:srgbClr val="A2C9FB"/>
    <a:srgbClr val="BE85D0"/>
    <a:srgbClr val="BC87D1"/>
    <a:srgbClr val="4C6169"/>
    <a:srgbClr val="123E64"/>
    <a:srgbClr val="FF8641"/>
    <a:srgbClr val="149089"/>
    <a:srgbClr val="111111"/>
    <a:srgbClr val="CA00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2" autoAdjust="0"/>
    <p:restoredTop sz="73242" autoAdjust="0"/>
  </p:normalViewPr>
  <p:slideViewPr>
    <p:cSldViewPr snapToObjects="1">
      <p:cViewPr varScale="1">
        <p:scale>
          <a:sx n="98" d="100"/>
          <a:sy n="98" d="100"/>
        </p:scale>
        <p:origin x="522" y="45"/>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2/6/2018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2/6/2018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7547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1246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1055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https://stealthpuppy.com/deploy-citrix-receiver-intune/#.WmO7QkxFzB8</a:t>
            </a:r>
          </a:p>
        </p:txBody>
      </p:sp>
    </p:spTree>
    <p:extLst>
      <p:ext uri="{BB962C8B-B14F-4D97-AF65-F5344CB8AC3E}">
        <p14:creationId xmlns:p14="http://schemas.microsoft.com/office/powerpoint/2010/main" val="2042943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7918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role Citrix has to fill – is at its core. Deliver apps and desktops where needed. Leverage it to enable WaaS – but you still have to manage your VDI:s and/or desktops. Which in itself isn’t easy – but essential.</a:t>
            </a:r>
          </a:p>
          <a:p>
            <a:endParaRPr lang="en-US" dirty="0"/>
          </a:p>
          <a:p>
            <a:r>
              <a:rPr lang="en-US" dirty="0"/>
              <a:t>You can of course leverage NetScaler in Azure, </a:t>
            </a:r>
            <a:r>
              <a:rPr lang="en-US" dirty="0" err="1"/>
              <a:t>Sharefile</a:t>
            </a:r>
            <a:r>
              <a:rPr lang="en-US" dirty="0"/>
              <a:t>, SD-WAN and all the other great products and solutions – but personally (as a Windows guy) I see the highest value in Citrix core business – and it will in return drive additional solutions.</a:t>
            </a:r>
          </a:p>
        </p:txBody>
      </p:sp>
      <p:sp>
        <p:nvSpPr>
          <p:cNvPr id="4" name="Slide Number Placeholder 3"/>
          <p:cNvSpPr>
            <a:spLocks noGrp="1"/>
          </p:cNvSpPr>
          <p:nvPr>
            <p:ph type="sldNum" sz="quarter" idx="10"/>
          </p:nvPr>
        </p:nvSpPr>
        <p:spPr/>
        <p:txBody>
          <a:bodyPr/>
          <a:lstStyle/>
          <a:p>
            <a:fld id="{B726F31E-B696-4FAA-ABD2-9D847D9F1C84}" type="slidenum">
              <a:rPr lang="en-US" smtClean="0"/>
              <a:t>20</a:t>
            </a:fld>
            <a:endParaRPr lang="en-US"/>
          </a:p>
        </p:txBody>
      </p:sp>
    </p:spTree>
    <p:extLst>
      <p:ext uri="{BB962C8B-B14F-4D97-AF65-F5344CB8AC3E}">
        <p14:creationId xmlns:p14="http://schemas.microsoft.com/office/powerpoint/2010/main" val="2860959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Either go from the Microsoft-side and up or the opposite</a:t>
            </a:r>
          </a:p>
          <a:p>
            <a:endParaRPr lang="en-US" dirty="0"/>
          </a:p>
          <a:p>
            <a:r>
              <a:rPr lang="en-US" dirty="0"/>
              <a:t>Its essential to work together, it has always been – but previously we have had some challenges. What’s the best way to deliver a desktop? How do we optimize it to do what its supposed to = serve the user. Today, we have reached a point in time where you have to be open minded about technology, especially IT. WE need to adopt new ways to collaborate and learn from each other. WE need to help our organizations &amp; customers to deploy the right solution for each and every user. WE need to both remember what we know, cause its still valuable, but also embrace the future. WE don’t need to have a revolution – we need to start one!</a:t>
            </a:r>
          </a:p>
          <a:p>
            <a:endParaRPr lang="en-US" dirty="0"/>
          </a:p>
        </p:txBody>
      </p:sp>
      <p:sp>
        <p:nvSpPr>
          <p:cNvPr id="4" name="Slide Number Placeholder 3"/>
          <p:cNvSpPr>
            <a:spLocks noGrp="1"/>
          </p:cNvSpPr>
          <p:nvPr>
            <p:ph type="sldNum" sz="quarter" idx="10"/>
          </p:nvPr>
        </p:nvSpPr>
        <p:spPr/>
        <p:txBody>
          <a:bodyPr/>
          <a:lstStyle/>
          <a:p>
            <a:fld id="{B726F31E-B696-4FAA-ABD2-9D847D9F1C84}" type="slidenum">
              <a:rPr lang="en-US" smtClean="0"/>
              <a:t>21</a:t>
            </a:fld>
            <a:endParaRPr lang="en-US"/>
          </a:p>
        </p:txBody>
      </p:sp>
    </p:spTree>
    <p:extLst>
      <p:ext uri="{BB962C8B-B14F-4D97-AF65-F5344CB8AC3E}">
        <p14:creationId xmlns:p14="http://schemas.microsoft.com/office/powerpoint/2010/main" val="15332451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E3724-1C86-48C5-950A-B442961429FF}" type="slidenum">
              <a:rPr lang="en-US" smtClean="0"/>
              <a:t>22</a:t>
            </a:fld>
            <a:endParaRPr lang="en-US"/>
          </a:p>
        </p:txBody>
      </p:sp>
    </p:spTree>
    <p:extLst>
      <p:ext uri="{BB962C8B-B14F-4D97-AF65-F5344CB8AC3E}">
        <p14:creationId xmlns:p14="http://schemas.microsoft.com/office/powerpoint/2010/main" val="1301544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F32B83-76A5-4275-B437-FE6F5CBE5C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591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3822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why you would want to use Azure (or </a:t>
            </a:r>
            <a:r>
              <a:rPr lang="en-US" dirty="0" err="1"/>
              <a:t>tbh</a:t>
            </a:r>
            <a:r>
              <a:rPr lang="en-US" dirty="0"/>
              <a:t> any public cloud) to host Citrix (or </a:t>
            </a:r>
            <a:r>
              <a:rPr lang="en-US" dirty="0" err="1"/>
              <a:t>tbh</a:t>
            </a:r>
            <a:r>
              <a:rPr lang="en-US" dirty="0"/>
              <a:t> any app/desktop virtualization solution). </a:t>
            </a:r>
          </a:p>
          <a:p>
            <a:endParaRPr lang="en-US" dirty="0"/>
          </a:p>
          <a:p>
            <a:r>
              <a:rPr lang="en-US" dirty="0"/>
              <a:t>After that we go higher up in the stack (not the Azure Stack – even though I have customers looking into Azure stack to host their App-</a:t>
            </a:r>
            <a:r>
              <a:rPr lang="en-US" dirty="0" err="1"/>
              <a:t>virt</a:t>
            </a:r>
            <a:r>
              <a:rPr lang="en-US" dirty="0"/>
              <a:t> solutions) and examine the challenges with PaaS and SaaS services offered from Azure with Citrix technology, and when you shouldn’t.</a:t>
            </a:r>
          </a:p>
          <a:p>
            <a:endParaRPr lang="en-US" dirty="0"/>
          </a:p>
          <a:p>
            <a:r>
              <a:rPr lang="en-US" dirty="0"/>
              <a:t>Lastly, if we bring all of this together – what do we end up with?</a:t>
            </a:r>
          </a:p>
        </p:txBody>
      </p:sp>
    </p:spTree>
    <p:extLst>
      <p:ext uri="{BB962C8B-B14F-4D97-AF65-F5344CB8AC3E}">
        <p14:creationId xmlns:p14="http://schemas.microsoft.com/office/powerpoint/2010/main" val="2425660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26F31E-B696-4FAA-ABD2-9D847D9F1C8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370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091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https://support.office.com/en-us/article/Use-Group-Policy-to-control-OneDrive-sync-client-settings-0ecb2cf5-8882-42b3-a6e9-be6bda30899c#silentconfig</a:t>
            </a:r>
          </a:p>
          <a:p>
            <a:endParaRPr lang="en-US" dirty="0"/>
          </a:p>
          <a:p>
            <a:r>
              <a:rPr lang="en-US" dirty="0"/>
              <a:t>https://docs.microsoft.com/en-us/azure/active-directory/active-directory-saas-sharefile-tutorial</a:t>
            </a:r>
          </a:p>
          <a:p>
            <a:endParaRPr lang="en-US" dirty="0"/>
          </a:p>
        </p:txBody>
      </p:sp>
      <p:sp>
        <p:nvSpPr>
          <p:cNvPr id="4" name="Slide Number Placeholder 3"/>
          <p:cNvSpPr>
            <a:spLocks noGrp="1"/>
          </p:cNvSpPr>
          <p:nvPr>
            <p:ph type="sldNum" sz="quarter" idx="10"/>
          </p:nvPr>
        </p:nvSpPr>
        <p:spPr/>
        <p:txBody>
          <a:bodyPr/>
          <a:lstStyle/>
          <a:p>
            <a:fld id="{B726F31E-B696-4FAA-ABD2-9D847D9F1C84}" type="slidenum">
              <a:rPr lang="en-US" smtClean="0"/>
              <a:t>7</a:t>
            </a:fld>
            <a:endParaRPr lang="en-US"/>
          </a:p>
        </p:txBody>
      </p:sp>
    </p:spTree>
    <p:extLst>
      <p:ext uri="{BB962C8B-B14F-4D97-AF65-F5344CB8AC3E}">
        <p14:creationId xmlns:p14="http://schemas.microsoft.com/office/powerpoint/2010/main" val="1946530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Blogpost!!!</a:t>
            </a:r>
          </a:p>
          <a:p>
            <a:endParaRPr lang="en-US" dirty="0"/>
          </a:p>
          <a:p>
            <a:r>
              <a:rPr lang="en-US" dirty="0"/>
              <a:t>Office especially</a:t>
            </a:r>
          </a:p>
          <a:p>
            <a:endParaRPr lang="en-US" dirty="0"/>
          </a:p>
          <a:p>
            <a:r>
              <a:rPr lang="en-US" dirty="0"/>
              <a:t>I’ll mention Office as well:</a:t>
            </a:r>
          </a:p>
          <a:p>
            <a:r>
              <a:rPr lang="en-US" dirty="0" err="1"/>
              <a:t>ProPlus</a:t>
            </a:r>
            <a:r>
              <a:rPr lang="en-US" dirty="0"/>
              <a:t> will only be supported on SAC versions that are being serviced.</a:t>
            </a:r>
          </a:p>
          <a:p>
            <a:r>
              <a:rPr lang="en-US" dirty="0"/>
              <a:t>From January 14 2020 – </a:t>
            </a:r>
            <a:r>
              <a:rPr lang="en-US" dirty="0" err="1"/>
              <a:t>ProPlus</a:t>
            </a:r>
            <a:r>
              <a:rPr lang="en-US" dirty="0"/>
              <a:t> will not be supported on LTSC, Windows Server 2016 and Windows 8.1 and older.</a:t>
            </a:r>
          </a:p>
          <a:p>
            <a:endParaRPr lang="en-US" dirty="0"/>
          </a:p>
          <a:p>
            <a:r>
              <a:rPr lang="en-US" dirty="0"/>
              <a:t>New virtualization options will be offered…</a:t>
            </a:r>
          </a:p>
          <a:p>
            <a:endParaRPr lang="en-US" dirty="0"/>
          </a:p>
          <a:p>
            <a:r>
              <a:rPr lang="en-US" dirty="0"/>
              <a:t>Office 2019 – H2 2018 (previews Q3 2018) – supported on Windows 10 SAC, W10 LTSC 2018, next LTSC of Windows Server. ONLY C2R!!! 5+2 years support (end 10/14 2025 – </a:t>
            </a:r>
            <a:r>
              <a:rPr lang="en-US" dirty="0" err="1"/>
              <a:t>allinged</a:t>
            </a:r>
            <a:r>
              <a:rPr lang="en-US" dirty="0"/>
              <a:t> with Office 2016)</a:t>
            </a:r>
          </a:p>
          <a:p>
            <a:endParaRPr lang="en-US" dirty="0"/>
          </a:p>
        </p:txBody>
      </p:sp>
    </p:spTree>
    <p:extLst>
      <p:ext uri="{BB962C8B-B14F-4D97-AF65-F5344CB8AC3E}">
        <p14:creationId xmlns:p14="http://schemas.microsoft.com/office/powerpoint/2010/main" val="430354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250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https://techcommunity.microsoft.com/t5/OneDrive-Blog/OneDrive-Files-On-Demand-For-The-Enterprise/ba-p/117234</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726F31E-B696-4FAA-ABD2-9D847D9F1C84}" type="slidenum">
              <a:rPr lang="en-US" smtClean="0"/>
              <a:t>12</a:t>
            </a:fld>
            <a:endParaRPr lang="en-US"/>
          </a:p>
        </p:txBody>
      </p:sp>
    </p:spTree>
    <p:extLst>
      <p:ext uri="{BB962C8B-B14F-4D97-AF65-F5344CB8AC3E}">
        <p14:creationId xmlns:p14="http://schemas.microsoft.com/office/powerpoint/2010/main" val="2042352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2018-02-06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290963" y="1065411"/>
            <a:ext cx="1775391" cy="291740"/>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277099" y="227186"/>
            <a:ext cx="1780992" cy="813437"/>
          </a:xfrm>
          <a:prstGeom prst="rect">
            <a:avLst/>
          </a:prstGeom>
        </p:spPr>
      </p:pic>
    </p:spTree>
    <p:extLst>
      <p:ext uri="{BB962C8B-B14F-4D97-AF65-F5344CB8AC3E}">
        <p14:creationId xmlns:p14="http://schemas.microsoft.com/office/powerpoint/2010/main" val="2413533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628650" y="273844"/>
            <a:ext cx="7886700" cy="994172"/>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2018-02-06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19435294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2018-02-06</a:t>
            </a:fld>
            <a:endParaRPr lang="sv-SE" dirty="0"/>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3208198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extLst>
      <p:ext uri="{BB962C8B-B14F-4D97-AF65-F5344CB8AC3E}">
        <p14:creationId xmlns:p14="http://schemas.microsoft.com/office/powerpoint/2010/main" val="3534041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Anpassad layout">
    <p:spTree>
      <p:nvGrpSpPr>
        <p:cNvPr id="1" name=""/>
        <p:cNvGrpSpPr/>
        <p:nvPr/>
      </p:nvGrpSpPr>
      <p:grpSpPr>
        <a:xfrm>
          <a:off x="0" y="0"/>
          <a:ext cx="0" cy="0"/>
          <a:chOff x="0" y="0"/>
          <a:chExt cx="0" cy="0"/>
        </a:xfrm>
      </p:grpSpPr>
      <p:sp>
        <p:nvSpPr>
          <p:cNvPr id="3" name="Platshållare för datum 2"/>
          <p:cNvSpPr>
            <a:spLocks noGrp="1"/>
          </p:cNvSpPr>
          <p:nvPr>
            <p:ph type="dt" sz="half" idx="10"/>
          </p:nvPr>
        </p:nvSpPr>
        <p:spPr/>
        <p:txBody>
          <a:bodyPr/>
          <a:lstStyle/>
          <a:p>
            <a:fld id="{026EB9C9-4BCB-46E5-B3B3-09AD3677738B}" type="datetimeFigureOut">
              <a:rPr lang="sv-SE" smtClean="0"/>
              <a:pPr/>
              <a:t>2018-02-06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pic>
        <p:nvPicPr>
          <p:cNvPr id="7" name="Bildobjekt 6"/>
          <p:cNvPicPr>
            <a:picLocks noChangeAspect="1"/>
          </p:cNvPicPr>
          <p:nvPr userDrawn="1"/>
        </p:nvPicPr>
        <p:blipFill rotWithShape="1">
          <a:blip r:embed="rId2" cstate="print">
            <a:extLst>
              <a:ext uri="{28A0092B-C50C-407E-A947-70E740481C1C}">
                <a14:useLocalDpi xmlns:a14="http://schemas.microsoft.com/office/drawing/2010/main" val="0"/>
              </a:ext>
            </a:extLst>
          </a:blip>
          <a:srcRect t="74659"/>
          <a:stretch/>
        </p:blipFill>
        <p:spPr>
          <a:xfrm>
            <a:off x="290963" y="1065411"/>
            <a:ext cx="1775391" cy="291740"/>
          </a:xfrm>
          <a:prstGeom prst="rect">
            <a:avLst/>
          </a:prstGeom>
        </p:spPr>
      </p:pic>
      <p:pic>
        <p:nvPicPr>
          <p:cNvPr id="8" name="Bildobjekt 7"/>
          <p:cNvPicPr>
            <a:picLocks noChangeAspect="1"/>
          </p:cNvPicPr>
          <p:nvPr userDrawn="1"/>
        </p:nvPicPr>
        <p:blipFill rotWithShape="1">
          <a:blip r:embed="rId3" cstate="print">
            <a:extLst>
              <a:ext uri="{28A0092B-C50C-407E-A947-70E740481C1C}">
                <a14:useLocalDpi xmlns:a14="http://schemas.microsoft.com/office/drawing/2010/main" val="0"/>
              </a:ext>
            </a:extLst>
          </a:blip>
          <a:srcRect b="18582"/>
          <a:stretch/>
        </p:blipFill>
        <p:spPr>
          <a:xfrm>
            <a:off x="277099" y="227186"/>
            <a:ext cx="1780992" cy="813437"/>
          </a:xfrm>
          <a:prstGeom prst="rect">
            <a:avLst/>
          </a:prstGeom>
        </p:spPr>
      </p:pic>
    </p:spTree>
    <p:extLst>
      <p:ext uri="{BB962C8B-B14F-4D97-AF65-F5344CB8AC3E}">
        <p14:creationId xmlns:p14="http://schemas.microsoft.com/office/powerpoint/2010/main" val="2442534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Klicka här för att ändra format</a:t>
            </a:r>
          </a:p>
        </p:txBody>
      </p:sp>
      <p:sp>
        <p:nvSpPr>
          <p:cNvPr id="3" name="Platshållare för innehåll 2"/>
          <p:cNvSpPr>
            <a:spLocks noGrp="1"/>
          </p:cNvSpPr>
          <p:nvPr>
            <p:ph idx="1"/>
          </p:nvPr>
        </p:nvSpPr>
        <p:spPr/>
        <p:txBody>
          <a:bodyPr/>
          <a:lstStyle/>
          <a:p>
            <a:pPr lvl="0"/>
            <a:r>
              <a:rPr lang="sv-SE" dirty="0"/>
              <a:t>Klicka här för att ändra format på bakgrundstexten</a:t>
            </a:r>
          </a:p>
          <a:p>
            <a:pPr lvl="1"/>
            <a:r>
              <a:rPr lang="sv-SE" dirty="0"/>
              <a:t>Nivå två</a:t>
            </a:r>
          </a:p>
          <a:p>
            <a:pPr lvl="2"/>
            <a:r>
              <a:rPr lang="sv-SE" dirty="0"/>
              <a:t>Nivå tre</a:t>
            </a:r>
          </a:p>
          <a:p>
            <a:pPr lvl="3"/>
            <a:r>
              <a:rPr lang="sv-SE" dirty="0"/>
              <a:t>Nivå fyra</a:t>
            </a:r>
          </a:p>
          <a:p>
            <a:pPr lvl="4"/>
            <a:r>
              <a:rPr lang="sv-SE" dirty="0"/>
              <a:t>Nivå fem</a:t>
            </a:r>
          </a:p>
        </p:txBody>
      </p:sp>
      <p:sp>
        <p:nvSpPr>
          <p:cNvPr id="4" name="Platshållare för datum 3"/>
          <p:cNvSpPr>
            <a:spLocks noGrp="1"/>
          </p:cNvSpPr>
          <p:nvPr>
            <p:ph type="dt" sz="half" idx="10"/>
          </p:nvPr>
        </p:nvSpPr>
        <p:spPr/>
        <p:txBody>
          <a:bodyPr/>
          <a:lstStyle>
            <a:lvl1pPr>
              <a:defRPr>
                <a:solidFill>
                  <a:schemeClr val="bg1"/>
                </a:solidFill>
              </a:defRPr>
            </a:lvl1pPr>
          </a:lstStyle>
          <a:p>
            <a:fld id="{40E0407B-C5A1-49A4-8902-9BB79EF74842}" type="datetimeFigureOut">
              <a:rPr lang="sv-SE" smtClean="0"/>
              <a:pPr/>
              <a:t>2018-02-06</a:t>
            </a:fld>
            <a:endParaRPr lang="sv-SE" dirty="0"/>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lvl1pPr>
              <a:defRPr>
                <a:solidFill>
                  <a:schemeClr val="bg1"/>
                </a:solidFill>
              </a:defRPr>
            </a:lvl1pPr>
          </a:lstStyle>
          <a:p>
            <a:fld id="{A2D937C7-61C1-46FB-8688-C750C5026D99}" type="slidenum">
              <a:rPr lang="sv-SE" smtClean="0"/>
              <a:pPr/>
              <a:t>‹#›</a:t>
            </a:fld>
            <a:endParaRPr lang="sv-SE" dirty="0"/>
          </a:p>
        </p:txBody>
      </p:sp>
    </p:spTree>
    <p:extLst>
      <p:ext uri="{BB962C8B-B14F-4D97-AF65-F5344CB8AC3E}">
        <p14:creationId xmlns:p14="http://schemas.microsoft.com/office/powerpoint/2010/main" val="1115443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Anpassad layout">
    <p:spTree>
      <p:nvGrpSpPr>
        <p:cNvPr id="1" name=""/>
        <p:cNvGrpSpPr/>
        <p:nvPr/>
      </p:nvGrpSpPr>
      <p:grpSpPr>
        <a:xfrm>
          <a:off x="0" y="0"/>
          <a:ext cx="0" cy="0"/>
          <a:chOff x="0" y="0"/>
          <a:chExt cx="0" cy="0"/>
        </a:xfrm>
      </p:grpSpPr>
      <p:sp>
        <p:nvSpPr>
          <p:cNvPr id="2" name="Rubrik 1"/>
          <p:cNvSpPr>
            <a:spLocks noGrp="1"/>
          </p:cNvSpPr>
          <p:nvPr>
            <p:ph type="title"/>
          </p:nvPr>
        </p:nvSpPr>
        <p:spPr>
          <a:xfrm>
            <a:off x="628650" y="273844"/>
            <a:ext cx="7886700" cy="994172"/>
          </a:xfrm>
          <a:prstGeom prst="rect">
            <a:avLst/>
          </a:prstGeom>
        </p:spPr>
        <p:txBody>
          <a:bodyPr/>
          <a:lstStyle>
            <a:lvl1pPr>
              <a:defRPr>
                <a:latin typeface="Segoe UI Light" panose="020B0502040204020203" pitchFamily="34" charset="0"/>
              </a:defRPr>
            </a:lvl1pPr>
          </a:lstStyle>
          <a:p>
            <a:r>
              <a:rPr lang="sv-SE" dirty="0"/>
              <a:t>Klicka här för att ändra format</a:t>
            </a:r>
          </a:p>
        </p:txBody>
      </p:sp>
      <p:sp>
        <p:nvSpPr>
          <p:cNvPr id="3" name="Platshållare för datum 2"/>
          <p:cNvSpPr>
            <a:spLocks noGrp="1"/>
          </p:cNvSpPr>
          <p:nvPr>
            <p:ph type="dt" sz="half" idx="10"/>
          </p:nvPr>
        </p:nvSpPr>
        <p:spPr/>
        <p:txBody>
          <a:bodyPr/>
          <a:lstStyle/>
          <a:p>
            <a:fld id="{026EB9C9-4BCB-46E5-B3B3-09AD3677738B}" type="datetimeFigureOut">
              <a:rPr lang="sv-SE" smtClean="0"/>
              <a:pPr/>
              <a:t>2018-02-06</a:t>
            </a:fld>
            <a:endParaRPr lang="sv-SE" dirty="0"/>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3B240767-FD45-408F-98F7-E57F15A24E3D}" type="slidenum">
              <a:rPr lang="sv-SE" smtClean="0"/>
              <a:t>‹#›</a:t>
            </a:fld>
            <a:endParaRPr lang="sv-SE"/>
          </a:p>
        </p:txBody>
      </p:sp>
    </p:spTree>
    <p:extLst>
      <p:ext uri="{BB962C8B-B14F-4D97-AF65-F5344CB8AC3E}">
        <p14:creationId xmlns:p14="http://schemas.microsoft.com/office/powerpoint/2010/main" val="3571494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89" r:id="rId5"/>
    <p:sldLayoutId id="2147483691" r:id="rId6"/>
    <p:sldLayoutId id="2147483693" r:id="rId7"/>
    <p:sldLayoutId id="2147483694" r:id="rId8"/>
    <p:sldLayoutId id="2147483695" r:id="rId9"/>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Platshållare för datum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bg1"/>
                </a:solidFill>
              </a:defRPr>
            </a:lvl1pPr>
          </a:lstStyle>
          <a:p>
            <a:fld id="{026EB9C9-4BCB-46E5-B3B3-09AD3677738B}" type="datetimeFigureOut">
              <a:rPr lang="sv-SE" smtClean="0"/>
              <a:pPr/>
              <a:t>2018-02-06</a:t>
            </a:fld>
            <a:endParaRPr lang="sv-SE" dirty="0"/>
          </a:p>
        </p:txBody>
      </p:sp>
      <p:sp>
        <p:nvSpPr>
          <p:cNvPr id="5" name="Platshållare för sidfot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B240767-FD45-408F-98F7-E57F15A24E3D}" type="slidenum">
              <a:rPr lang="sv-SE" smtClean="0"/>
              <a:t>‹#›</a:t>
            </a:fld>
            <a:endParaRPr lang="sv-SE"/>
          </a:p>
        </p:txBody>
      </p:sp>
    </p:spTree>
    <p:extLst>
      <p:ext uri="{BB962C8B-B14F-4D97-AF65-F5344CB8AC3E}">
        <p14:creationId xmlns:p14="http://schemas.microsoft.com/office/powerpoint/2010/main" val="153788586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txStyles>
    <p:titleStyle>
      <a:lvl1pPr algn="l" defTabSz="685800" rtl="0" eaLnBrk="1" latinLnBrk="0" hangingPunct="1">
        <a:lnSpc>
          <a:spcPct val="90000"/>
        </a:lnSpc>
        <a:spcBef>
          <a:spcPct val="0"/>
        </a:spcBef>
        <a:buNone/>
        <a:defRPr sz="3300"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sv-S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4.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7.png&amp;ehk=zWfVOEUnTNmjDnS58ZtggA&amp;r=0&amp;pid=OfficeInsert"/><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1.png"/><Relationship Id="rId4" Type="http://schemas.openxmlformats.org/officeDocument/2006/relationships/image" Target="../media/image10.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03E3A-1898-40ED-A019-B94C661B1A5E}"/>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DD79E2B-DA24-4FE4-AF02-15179C1377CE}"/>
              </a:ext>
            </a:extLst>
          </p:cNvPr>
          <p:cNvPicPr>
            <a:picLocks noGrp="1" noChangeAspect="1"/>
          </p:cNvPicPr>
          <p:nvPr>
            <p:ph idx="1"/>
          </p:nvPr>
        </p:nvPicPr>
        <p:blipFill>
          <a:blip r:embed="rId3"/>
          <a:stretch>
            <a:fillRect/>
          </a:stretch>
        </p:blipFill>
        <p:spPr>
          <a:xfrm>
            <a:off x="0" y="0"/>
            <a:ext cx="10984094" cy="5112923"/>
          </a:xfrm>
          <a:prstGeom prst="rect">
            <a:avLst/>
          </a:prstGeom>
        </p:spPr>
      </p:pic>
    </p:spTree>
    <p:extLst>
      <p:ext uri="{BB962C8B-B14F-4D97-AF65-F5344CB8AC3E}">
        <p14:creationId xmlns:p14="http://schemas.microsoft.com/office/powerpoint/2010/main" val="298454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F770B-FCD9-4F7A-B07B-B66B8F416188}"/>
              </a:ext>
            </a:extLst>
          </p:cNvPr>
          <p:cNvSpPr>
            <a:spLocks noGrp="1"/>
          </p:cNvSpPr>
          <p:nvPr>
            <p:ph type="title"/>
          </p:nvPr>
        </p:nvSpPr>
        <p:spPr/>
        <p:txBody>
          <a:bodyPr/>
          <a:lstStyle/>
          <a:p>
            <a:endParaRPr lang="en-US"/>
          </a:p>
        </p:txBody>
      </p:sp>
      <p:pic>
        <p:nvPicPr>
          <p:cNvPr id="5" name="Content Placeholder 4" descr="A picture containing crossword puzzle, text, indoor&#10;&#10;Description generated with very high confidence">
            <a:extLst>
              <a:ext uri="{FF2B5EF4-FFF2-40B4-BE49-F238E27FC236}">
                <a16:creationId xmlns:a16="http://schemas.microsoft.com/office/drawing/2014/main" id="{7DD35C1A-D285-4381-84C0-531CD156A9B4}"/>
              </a:ext>
            </a:extLst>
          </p:cNvPr>
          <p:cNvPicPr>
            <a:picLocks noGrp="1" noChangeAspect="1"/>
          </p:cNvPicPr>
          <p:nvPr>
            <p:ph idx="1"/>
          </p:nvPr>
        </p:nvPicPr>
        <p:blipFill>
          <a:blip r:embed="rId3"/>
          <a:stretch>
            <a:fillRect/>
          </a:stretch>
        </p:blipFill>
        <p:spPr>
          <a:xfrm>
            <a:off x="2354189" y="353939"/>
            <a:ext cx="4435623" cy="4435623"/>
          </a:xfrm>
        </p:spPr>
      </p:pic>
    </p:spTree>
    <p:extLst>
      <p:ext uri="{BB962C8B-B14F-4D97-AF65-F5344CB8AC3E}">
        <p14:creationId xmlns:p14="http://schemas.microsoft.com/office/powerpoint/2010/main" val="1655906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94C117-CB81-43A2-9C0F-3C6B11C9508A}"/>
              </a:ext>
            </a:extLst>
          </p:cNvPr>
          <p:cNvSpPr/>
          <p:nvPr/>
        </p:nvSpPr>
        <p:spPr>
          <a:xfrm>
            <a:off x="178724" y="133004"/>
            <a:ext cx="2410691" cy="16168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EE19A799-F5E2-4457-8F10-8276795AC7ED}"/>
              </a:ext>
            </a:extLst>
          </p:cNvPr>
          <p:cNvPicPr>
            <a:picLocks noChangeAspect="1"/>
          </p:cNvPicPr>
          <p:nvPr/>
        </p:nvPicPr>
        <p:blipFill>
          <a:blip r:embed="rId3"/>
          <a:stretch>
            <a:fillRect/>
          </a:stretch>
        </p:blipFill>
        <p:spPr>
          <a:xfrm>
            <a:off x="0" y="1"/>
            <a:ext cx="12531242" cy="5143500"/>
          </a:xfrm>
          <a:prstGeom prst="rect">
            <a:avLst/>
          </a:prstGeom>
        </p:spPr>
      </p:pic>
    </p:spTree>
    <p:extLst>
      <p:ext uri="{BB962C8B-B14F-4D97-AF65-F5344CB8AC3E}">
        <p14:creationId xmlns:p14="http://schemas.microsoft.com/office/powerpoint/2010/main" val="160535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020491"/>
            <a:ext cx="7772400" cy="1102519"/>
          </a:xfrm>
        </p:spPr>
        <p:txBody>
          <a:bodyPr>
            <a:normAutofit/>
          </a:bodyPr>
          <a:lstStyle/>
          <a:p>
            <a:r>
              <a:rPr lang="nb-NO" sz="5400" dirty="0"/>
              <a:t>Demo</a:t>
            </a:r>
          </a:p>
        </p:txBody>
      </p:sp>
    </p:spTree>
    <p:extLst>
      <p:ext uri="{BB962C8B-B14F-4D97-AF65-F5344CB8AC3E}">
        <p14:creationId xmlns:p14="http://schemas.microsoft.com/office/powerpoint/2010/main" val="2026676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dirty="0">
              <a:solidFill>
                <a:schemeClr val="bg1"/>
              </a:solidFill>
            </a:endParaRPr>
          </a:p>
        </p:txBody>
      </p:sp>
      <p:sp>
        <p:nvSpPr>
          <p:cNvPr id="3" name="Plassholder for tekst 2"/>
          <p:cNvSpPr>
            <a:spLocks noGrp="1"/>
          </p:cNvSpPr>
          <p:nvPr>
            <p:ph type="body" sz="quarter" idx="10"/>
          </p:nvPr>
        </p:nvSpPr>
        <p:spPr/>
        <p:txBody>
          <a:bodyPr/>
          <a:lstStyle/>
          <a:p>
            <a:endParaRPr lang="nb-NO" dirty="0">
              <a:solidFill>
                <a:schemeClr val="bg1"/>
              </a:solidFill>
            </a:endParaRPr>
          </a:p>
        </p:txBody>
      </p:sp>
      <p:pic>
        <p:nvPicPr>
          <p:cNvPr id="4" name="Picture 3">
            <a:extLst>
              <a:ext uri="{FF2B5EF4-FFF2-40B4-BE49-F238E27FC236}">
                <a16:creationId xmlns:a16="http://schemas.microsoft.com/office/drawing/2014/main" id="{40255391-9BAB-43F9-9F65-20845B1048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3594">
                        <a14:foregroundMark x1="42708" y1="25000" x2="42708" y2="25000"/>
                        <a14:foregroundMark x1="42604" y1="15185" x2="42604" y2="15185"/>
                        <a14:foregroundMark x1="36979" y1="28241" x2="36979" y2="28241"/>
                        <a14:foregroundMark x1="48021" y1="29259" x2="48021" y2="29259"/>
                        <a14:foregroundMark x1="57448" y1="28426" x2="57448" y2="28426"/>
                        <a14:foregroundMark x1="53854" y1="28796" x2="53854" y2="28796"/>
                        <a14:foregroundMark x1="48646" y1="30185" x2="48646" y2="30185"/>
                        <a14:foregroundMark x1="52812" y1="28611" x2="52812" y2="28796"/>
                        <a14:foregroundMark x1="53177" y1="31204" x2="53281" y2="31204"/>
                        <a14:foregroundMark x1="73906" y1="19444" x2="74010" y2="19444"/>
                        <a14:foregroundMark x1="74010" y1="18611" x2="74010" y2="18611"/>
                        <a14:foregroundMark x1="39531" y1="25833" x2="39635" y2="26111"/>
                        <a14:foregroundMark x1="55000" y1="89630" x2="55000" y2="89630"/>
                        <a14:foregroundMark x1="60938" y1="89259" x2="60938" y2="89259"/>
                        <a14:foregroundMark x1="93594" y1="76852" x2="93594" y2="76852"/>
                        <a14:foregroundMark x1="43490" y1="24259" x2="43490" y2="24259"/>
                        <a14:foregroundMark x1="49479" y1="30463" x2="49479" y2="30463"/>
                        <a14:foregroundMark x1="51510" y1="30000" x2="51510" y2="30000"/>
                        <a14:foregroundMark x1="50938" y1="32407" x2="50938" y2="32407"/>
                        <a14:foregroundMark x1="49896" y1="31481" x2="49896" y2="31481"/>
                        <a14:foregroundMark x1="52135" y1="32407" x2="52135" y2="32407"/>
                        <a14:foregroundMark x1="74792" y1="18981" x2="74792" y2="18981"/>
                        <a14:backgroundMark x1="74010" y1="18241" x2="74010" y2="18241"/>
                        <a14:backgroundMark x1="73906" y1="18796" x2="73906" y2="18796"/>
                      </a14:backgroundRemoval>
                    </a14:imgEffect>
                  </a14:imgLayer>
                </a14:imgProps>
              </a:ext>
              <a:ext uri="{28A0092B-C50C-407E-A947-70E740481C1C}">
                <a14:useLocalDpi xmlns:a14="http://schemas.microsoft.com/office/drawing/2010/main" val="0"/>
              </a:ext>
            </a:extLst>
          </a:blip>
          <a:stretch>
            <a:fillRect/>
          </a:stretch>
        </p:blipFill>
        <p:spPr>
          <a:xfrm>
            <a:off x="-612576" y="-20538"/>
            <a:ext cx="8496944" cy="4779531"/>
          </a:xfrm>
          <a:prstGeom prst="rect">
            <a:avLst/>
          </a:prstGeom>
        </p:spPr>
      </p:pic>
    </p:spTree>
    <p:extLst>
      <p:ext uri="{BB962C8B-B14F-4D97-AF65-F5344CB8AC3E}">
        <p14:creationId xmlns:p14="http://schemas.microsoft.com/office/powerpoint/2010/main" val="682873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dirty="0">
              <a:solidFill>
                <a:schemeClr val="bg1"/>
              </a:solidFill>
            </a:endParaRPr>
          </a:p>
        </p:txBody>
      </p:sp>
      <p:sp>
        <p:nvSpPr>
          <p:cNvPr id="3" name="Plassholder for tekst 2"/>
          <p:cNvSpPr>
            <a:spLocks noGrp="1"/>
          </p:cNvSpPr>
          <p:nvPr>
            <p:ph type="body" sz="quarter" idx="10"/>
          </p:nvPr>
        </p:nvSpPr>
        <p:spPr/>
        <p:txBody>
          <a:bodyPr/>
          <a:lstStyle/>
          <a:p>
            <a:endParaRPr lang="nb-NO" dirty="0">
              <a:solidFill>
                <a:schemeClr val="bg1"/>
              </a:solidFill>
            </a:endParaRPr>
          </a:p>
        </p:txBody>
      </p:sp>
      <p:pic>
        <p:nvPicPr>
          <p:cNvPr id="4" name="Picture 3" descr="A screenshot of a cell phone&#10;&#10;Description generated with very high confidence">
            <a:extLst>
              <a:ext uri="{FF2B5EF4-FFF2-40B4-BE49-F238E27FC236}">
                <a16:creationId xmlns:a16="http://schemas.microsoft.com/office/drawing/2014/main" id="{82510847-D220-4AC1-8798-1E56DA33D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37" y="1174222"/>
            <a:ext cx="9298674" cy="2795056"/>
          </a:xfrm>
          <a:prstGeom prst="rect">
            <a:avLst/>
          </a:prstGeom>
        </p:spPr>
      </p:pic>
    </p:spTree>
    <p:extLst>
      <p:ext uri="{BB962C8B-B14F-4D97-AF65-F5344CB8AC3E}">
        <p14:creationId xmlns:p14="http://schemas.microsoft.com/office/powerpoint/2010/main" val="2381722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35875-F4C4-4F21-954D-0F3C00FE94A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F115614-E085-46E8-A5FF-5680683EB9FE}"/>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5F4B2AA5-E44E-4DB6-AF3A-A383DE5939F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464542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020491"/>
            <a:ext cx="7772400" cy="1102519"/>
          </a:xfrm>
        </p:spPr>
        <p:txBody>
          <a:bodyPr>
            <a:normAutofit/>
          </a:bodyPr>
          <a:lstStyle/>
          <a:p>
            <a:r>
              <a:rPr lang="nb-NO" sz="5400" dirty="0"/>
              <a:t>Demo</a:t>
            </a:r>
          </a:p>
        </p:txBody>
      </p:sp>
    </p:spTree>
    <p:extLst>
      <p:ext uri="{BB962C8B-B14F-4D97-AF65-F5344CB8AC3E}">
        <p14:creationId xmlns:p14="http://schemas.microsoft.com/office/powerpoint/2010/main" val="2073730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57F37-DD75-4B02-A159-FDF6481FC1CF}"/>
              </a:ext>
            </a:extLst>
          </p:cNvPr>
          <p:cNvSpPr/>
          <p:nvPr/>
        </p:nvSpPr>
        <p:spPr>
          <a:xfrm>
            <a:off x="827584" y="699542"/>
            <a:ext cx="7488832" cy="936104"/>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schemeClr val="tx1"/>
                </a:solidFill>
              </a:rPr>
              <a:t>UWP</a:t>
            </a:r>
          </a:p>
        </p:txBody>
      </p:sp>
      <p:sp>
        <p:nvSpPr>
          <p:cNvPr id="3" name="Rectangle 2">
            <a:extLst>
              <a:ext uri="{FF2B5EF4-FFF2-40B4-BE49-F238E27FC236}">
                <a16:creationId xmlns:a16="http://schemas.microsoft.com/office/drawing/2014/main" id="{DFAAC3BB-BAF7-4274-B292-9AF0D2336C1E}"/>
              </a:ext>
            </a:extLst>
          </p:cNvPr>
          <p:cNvSpPr/>
          <p:nvPr/>
        </p:nvSpPr>
        <p:spPr>
          <a:xfrm>
            <a:off x="827584" y="1995686"/>
            <a:ext cx="7488832" cy="936104"/>
          </a:xfrm>
          <a:prstGeom prst="rect">
            <a:avLst/>
          </a:prstGeom>
          <a:solidFill>
            <a:srgbClr val="BE85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solidFill>
                  <a:schemeClr val="bg1"/>
                </a:solidFill>
              </a:rPr>
              <a:t>PWA</a:t>
            </a:r>
          </a:p>
        </p:txBody>
      </p:sp>
      <p:sp>
        <p:nvSpPr>
          <p:cNvPr id="4" name="Rectangle 3">
            <a:extLst>
              <a:ext uri="{FF2B5EF4-FFF2-40B4-BE49-F238E27FC236}">
                <a16:creationId xmlns:a16="http://schemas.microsoft.com/office/drawing/2014/main" id="{AE1EE2C7-D071-465B-AE3A-21B79AFAEC12}"/>
              </a:ext>
            </a:extLst>
          </p:cNvPr>
          <p:cNvSpPr/>
          <p:nvPr/>
        </p:nvSpPr>
        <p:spPr>
          <a:xfrm>
            <a:off x="827584" y="3291830"/>
            <a:ext cx="7488832" cy="936104"/>
          </a:xfrm>
          <a:prstGeom prst="rect">
            <a:avLst/>
          </a:prstGeom>
          <a:solidFill>
            <a:srgbClr val="A2C9F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600" dirty="0"/>
              <a:t>*</a:t>
            </a:r>
          </a:p>
        </p:txBody>
      </p:sp>
    </p:spTree>
    <p:extLst>
      <p:ext uri="{BB962C8B-B14F-4D97-AF65-F5344CB8AC3E}">
        <p14:creationId xmlns:p14="http://schemas.microsoft.com/office/powerpoint/2010/main" val="28361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a:xfrm>
            <a:off x="457200" y="2114550"/>
            <a:ext cx="8229600" cy="914400"/>
          </a:xfrm>
        </p:spPr>
        <p:txBody>
          <a:bodyPr>
            <a:noAutofit/>
          </a:bodyPr>
          <a:lstStyle/>
          <a:p>
            <a:pPr algn="l"/>
            <a:r>
              <a:rPr lang="en-US" sz="5200" dirty="0">
                <a:solidFill>
                  <a:schemeClr val="bg1"/>
                </a:solidFill>
              </a:rPr>
              <a:t>We need to have a revolution</a:t>
            </a:r>
            <a:br>
              <a:rPr lang="en-US" sz="4800" dirty="0">
                <a:solidFill>
                  <a:schemeClr val="bg1"/>
                </a:solidFill>
              </a:rPr>
            </a:br>
            <a:r>
              <a:rPr lang="nb-NO" sz="2400" dirty="0">
                <a:solidFill>
                  <a:schemeClr val="bg1"/>
                </a:solidFill>
              </a:rPr>
              <a:t>//Chris Jackson - @appcompatguy</a:t>
            </a:r>
            <a:br>
              <a:rPr lang="nb-NO" sz="4800" dirty="0">
                <a:solidFill>
                  <a:schemeClr val="bg1"/>
                </a:solidFill>
              </a:rPr>
            </a:br>
            <a:br>
              <a:rPr lang="en-US" sz="4800" dirty="0">
                <a:solidFill>
                  <a:schemeClr val="bg1"/>
                </a:solidFill>
              </a:rPr>
            </a:br>
            <a:endParaRPr lang="nb-NO" sz="4800" dirty="0">
              <a:solidFill>
                <a:schemeClr val="bg1"/>
              </a:solidFill>
            </a:endParaRPr>
          </a:p>
        </p:txBody>
      </p:sp>
    </p:spTree>
    <p:extLst>
      <p:ext uri="{BB962C8B-B14F-4D97-AF65-F5344CB8AC3E}">
        <p14:creationId xmlns:p14="http://schemas.microsoft.com/office/powerpoint/2010/main" val="4203627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09C4AA9-765F-4B7E-A5A1-B04B11D15CB1}"/>
              </a:ext>
            </a:extLst>
          </p:cNvPr>
          <p:cNvSpPr/>
          <p:nvPr/>
        </p:nvSpPr>
        <p:spPr>
          <a:xfrm>
            <a:off x="0" y="1171366"/>
            <a:ext cx="9144000" cy="2062103"/>
          </a:xfrm>
          <a:prstGeom prst="rect">
            <a:avLst/>
          </a:prstGeom>
        </p:spPr>
        <p:txBody>
          <a:bodyPr wrap="square">
            <a:spAutoFit/>
          </a:bodyPr>
          <a:lstStyle/>
          <a:p>
            <a:pPr algn="ctr"/>
            <a:r>
              <a:rPr lang="en-US" sz="4000" dirty="0">
                <a:solidFill>
                  <a:schemeClr val="bg1"/>
                </a:solidFill>
                <a:latin typeface="Museo Sans 100"/>
              </a:rPr>
              <a:t>How Azure, Windows 10 &amp; Citrix solutions can create a </a:t>
            </a:r>
          </a:p>
          <a:p>
            <a:pPr algn="ctr"/>
            <a:r>
              <a:rPr lang="en-US" sz="4800" b="1" dirty="0">
                <a:solidFill>
                  <a:schemeClr val="bg1"/>
                </a:solidFill>
                <a:latin typeface="Museo Sans 100"/>
              </a:rPr>
              <a:t>First Class user experience</a:t>
            </a:r>
          </a:p>
        </p:txBody>
      </p:sp>
    </p:spTree>
    <p:extLst>
      <p:ext uri="{BB962C8B-B14F-4D97-AF65-F5344CB8AC3E}">
        <p14:creationId xmlns:p14="http://schemas.microsoft.com/office/powerpoint/2010/main" val="300131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94C117-CB81-43A2-9C0F-3C6B11C9508A}"/>
              </a:ext>
            </a:extLst>
          </p:cNvPr>
          <p:cNvSpPr/>
          <p:nvPr/>
        </p:nvSpPr>
        <p:spPr>
          <a:xfrm>
            <a:off x="178724" y="133004"/>
            <a:ext cx="2410691" cy="16168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34E93933-F4E7-4170-9551-D37EF50BF495}"/>
              </a:ext>
            </a:extLst>
          </p:cNvPr>
          <p:cNvSpPr/>
          <p:nvPr/>
        </p:nvSpPr>
        <p:spPr>
          <a:xfrm>
            <a:off x="2904588" y="2121626"/>
            <a:ext cx="3334823" cy="923330"/>
          </a:xfrm>
          <a:prstGeom prst="rect">
            <a:avLst/>
          </a:prstGeom>
        </p:spPr>
        <p:txBody>
          <a:bodyPr wrap="none">
            <a:spAutoFit/>
          </a:bodyPr>
          <a:lstStyle/>
          <a:p>
            <a:pPr algn="ctr"/>
            <a:r>
              <a:rPr lang="en-US" sz="5400" dirty="0">
                <a:solidFill>
                  <a:schemeClr val="bg1"/>
                </a:solidFill>
                <a:latin typeface="Museo Sans 100"/>
              </a:rPr>
              <a:t>Questions?</a:t>
            </a:r>
          </a:p>
        </p:txBody>
      </p:sp>
    </p:spTree>
    <p:extLst>
      <p:ext uri="{BB962C8B-B14F-4D97-AF65-F5344CB8AC3E}">
        <p14:creationId xmlns:p14="http://schemas.microsoft.com/office/powerpoint/2010/main" val="3778302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94C117-CB81-43A2-9C0F-3C6B11C9508A}"/>
              </a:ext>
            </a:extLst>
          </p:cNvPr>
          <p:cNvSpPr/>
          <p:nvPr/>
        </p:nvSpPr>
        <p:spPr>
          <a:xfrm>
            <a:off x="178724" y="133004"/>
            <a:ext cx="2410691" cy="16168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5A58BEC2-EA2F-4499-B273-AEDA84889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944" y="1863762"/>
            <a:ext cx="3169011" cy="1194717"/>
          </a:xfrm>
          <a:prstGeom prst="rect">
            <a:avLst/>
          </a:prstGeom>
        </p:spPr>
      </p:pic>
      <p:pic>
        <p:nvPicPr>
          <p:cNvPr id="6" name="Picture 5">
            <a:extLst>
              <a:ext uri="{FF2B5EF4-FFF2-40B4-BE49-F238E27FC236}">
                <a16:creationId xmlns:a16="http://schemas.microsoft.com/office/drawing/2014/main" id="{F9F4EB95-9FCF-4DE1-BDC1-FD4AEA5853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046" y="806824"/>
            <a:ext cx="3529853" cy="3529853"/>
          </a:xfrm>
          <a:prstGeom prst="rect">
            <a:avLst/>
          </a:prstGeom>
        </p:spPr>
      </p:pic>
    </p:spTree>
    <p:extLst>
      <p:ext uri="{BB962C8B-B14F-4D97-AF65-F5344CB8AC3E}">
        <p14:creationId xmlns:p14="http://schemas.microsoft.com/office/powerpoint/2010/main" val="332769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CB32DE1-D133-4104-B324-39A14BEED9FA}"/>
              </a:ext>
            </a:extLst>
          </p:cNvPr>
          <p:cNvSpPr txBox="1">
            <a:spLocks/>
          </p:cNvSpPr>
          <p:nvPr/>
        </p:nvSpPr>
        <p:spPr>
          <a:xfrm>
            <a:off x="257930" y="1895584"/>
            <a:ext cx="8915400" cy="1373981"/>
          </a:xfrm>
          <a:prstGeom prst="rect">
            <a:avLst/>
          </a:prstGeom>
        </p:spPr>
        <p:txBody>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endParaRPr lang="en-US" sz="6600" dirty="0">
              <a:latin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97F8909-0EF6-4AFC-ABFA-2E4258D664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387" y="915566"/>
            <a:ext cx="3297227" cy="2466232"/>
          </a:xfrm>
          <a:prstGeom prst="rect">
            <a:avLst/>
          </a:prstGeom>
        </p:spPr>
      </p:pic>
      <p:sp>
        <p:nvSpPr>
          <p:cNvPr id="5" name="TextBox 4">
            <a:extLst>
              <a:ext uri="{FF2B5EF4-FFF2-40B4-BE49-F238E27FC236}">
                <a16:creationId xmlns:a16="http://schemas.microsoft.com/office/drawing/2014/main" id="{10BC0ACD-965C-40B4-A4F3-3AABBE049C1C}"/>
              </a:ext>
            </a:extLst>
          </p:cNvPr>
          <p:cNvSpPr txBox="1"/>
          <p:nvPr/>
        </p:nvSpPr>
        <p:spPr>
          <a:xfrm>
            <a:off x="76201" y="3791378"/>
            <a:ext cx="8874369" cy="507831"/>
          </a:xfrm>
          <a:prstGeom prst="rect">
            <a:avLst/>
          </a:prstGeom>
          <a:noFill/>
        </p:spPr>
        <p:txBody>
          <a:bodyPr wrap="square" rtlCol="0">
            <a:spAutoFit/>
          </a:bodyPr>
          <a:lstStyle/>
          <a:p>
            <a:pPr algn="ctr"/>
            <a:r>
              <a:rPr lang="en-US" sz="2700" b="1" dirty="0">
                <a:solidFill>
                  <a:schemeClr val="bg1"/>
                </a:solidFill>
                <a:latin typeface="Consolas" panose="020B0609020204030204" pitchFamily="49" charset="0"/>
              </a:rPr>
              <a:t>Remember! Don’t drink and elevate!</a:t>
            </a:r>
          </a:p>
        </p:txBody>
      </p:sp>
    </p:spTree>
    <p:extLst>
      <p:ext uri="{BB962C8B-B14F-4D97-AF65-F5344CB8AC3E}">
        <p14:creationId xmlns:p14="http://schemas.microsoft.com/office/powerpoint/2010/main" val="267192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chemeClr val="bg1"/>
                </a:solidFill>
                <a:latin typeface="Museo Sans 100"/>
              </a:rPr>
              <a:t>Thank you! </a:t>
            </a:r>
            <a:br>
              <a:rPr lang="en-US" dirty="0">
                <a:solidFill>
                  <a:schemeClr val="bg1"/>
                </a:solidFill>
                <a:latin typeface="Museo Sans 100"/>
              </a:rPr>
            </a:br>
            <a:endParaRPr lang="en-US" dirty="0">
              <a:solidFill>
                <a:schemeClr val="bg1"/>
              </a:solidFill>
              <a:latin typeface="Museo Sans 100"/>
            </a:endParaRPr>
          </a:p>
        </p:txBody>
      </p:sp>
      <p:pic>
        <p:nvPicPr>
          <p:cNvPr id="4" name="Picture 3" descr="A picture containing ax, tool&#10;&#10;Description generated with very high confidence">
            <a:extLst>
              <a:ext uri="{FF2B5EF4-FFF2-40B4-BE49-F238E27FC236}">
                <a16:creationId xmlns:a16="http://schemas.microsoft.com/office/drawing/2014/main" id="{089CCE13-E1B3-45CA-91BA-E308ECCF91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178" y="2144239"/>
            <a:ext cx="631904" cy="513956"/>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434FDBAC-42E6-4362-906E-56BAA93454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595" y="2802949"/>
            <a:ext cx="1951751" cy="1219844"/>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C3B211AB-399A-460D-BE0B-65018CEAE0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712" y="4048375"/>
            <a:ext cx="893444" cy="893444"/>
          </a:xfrm>
          <a:prstGeom prst="rect">
            <a:avLst/>
          </a:prstGeom>
        </p:spPr>
      </p:pic>
      <p:sp>
        <p:nvSpPr>
          <p:cNvPr id="16" name="TextBox 15">
            <a:extLst>
              <a:ext uri="{FF2B5EF4-FFF2-40B4-BE49-F238E27FC236}">
                <a16:creationId xmlns:a16="http://schemas.microsoft.com/office/drawing/2014/main" id="{9B0ED8FA-6264-4F72-9AC5-AA9377AA39BD}"/>
              </a:ext>
            </a:extLst>
          </p:cNvPr>
          <p:cNvSpPr txBox="1"/>
          <p:nvPr/>
        </p:nvSpPr>
        <p:spPr>
          <a:xfrm>
            <a:off x="2037435" y="2065177"/>
            <a:ext cx="3851384" cy="600164"/>
          </a:xfrm>
          <a:prstGeom prst="rect">
            <a:avLst/>
          </a:prstGeom>
          <a:noFill/>
        </p:spPr>
        <p:txBody>
          <a:bodyPr wrap="square" rtlCol="0">
            <a:spAutoFit/>
          </a:bodyPr>
          <a:lstStyle/>
          <a:p>
            <a:r>
              <a:rPr lang="en-US" sz="3300" dirty="0">
                <a:solidFill>
                  <a:schemeClr val="bg1"/>
                </a:solidFill>
                <a:latin typeface="Museo Sans 100"/>
              </a:rPr>
              <a:t>@Bindertech</a:t>
            </a:r>
          </a:p>
        </p:txBody>
      </p:sp>
      <p:sp>
        <p:nvSpPr>
          <p:cNvPr id="17" name="TextBox 16">
            <a:extLst>
              <a:ext uri="{FF2B5EF4-FFF2-40B4-BE49-F238E27FC236}">
                <a16:creationId xmlns:a16="http://schemas.microsoft.com/office/drawing/2014/main" id="{2102D3EB-8DA5-4D8C-B14D-120448D2F999}"/>
              </a:ext>
            </a:extLst>
          </p:cNvPr>
          <p:cNvSpPr txBox="1"/>
          <p:nvPr/>
        </p:nvSpPr>
        <p:spPr>
          <a:xfrm>
            <a:off x="2092251" y="3124329"/>
            <a:ext cx="3851384" cy="600164"/>
          </a:xfrm>
          <a:prstGeom prst="rect">
            <a:avLst/>
          </a:prstGeom>
          <a:noFill/>
        </p:spPr>
        <p:txBody>
          <a:bodyPr wrap="square" rtlCol="0">
            <a:spAutoFit/>
          </a:bodyPr>
          <a:lstStyle/>
          <a:p>
            <a:r>
              <a:rPr lang="en-US" sz="3300" dirty="0">
                <a:solidFill>
                  <a:schemeClr val="bg1"/>
                </a:solidFill>
                <a:latin typeface="Museo Sans 100"/>
              </a:rPr>
              <a:t>Bindertech.se</a:t>
            </a:r>
          </a:p>
        </p:txBody>
      </p:sp>
      <p:sp>
        <p:nvSpPr>
          <p:cNvPr id="18" name="TextBox 17">
            <a:extLst>
              <a:ext uri="{FF2B5EF4-FFF2-40B4-BE49-F238E27FC236}">
                <a16:creationId xmlns:a16="http://schemas.microsoft.com/office/drawing/2014/main" id="{D6849FDF-5498-4E24-8B59-F2F385251D65}"/>
              </a:ext>
            </a:extLst>
          </p:cNvPr>
          <p:cNvSpPr txBox="1"/>
          <p:nvPr/>
        </p:nvSpPr>
        <p:spPr>
          <a:xfrm>
            <a:off x="2092251" y="4239567"/>
            <a:ext cx="4690188" cy="600164"/>
          </a:xfrm>
          <a:prstGeom prst="rect">
            <a:avLst/>
          </a:prstGeom>
          <a:noFill/>
        </p:spPr>
        <p:txBody>
          <a:bodyPr wrap="square" rtlCol="0">
            <a:spAutoFit/>
          </a:bodyPr>
          <a:lstStyle/>
          <a:p>
            <a:r>
              <a:rPr lang="en-US" sz="3300" dirty="0">
                <a:solidFill>
                  <a:schemeClr val="bg1"/>
                </a:solidFill>
                <a:latin typeface="Museo Sans 100"/>
              </a:rPr>
              <a:t>Knee-Deep in Tech</a:t>
            </a:r>
          </a:p>
        </p:txBody>
      </p:sp>
      <p:sp>
        <p:nvSpPr>
          <p:cNvPr id="9" name="TextBox 8">
            <a:extLst>
              <a:ext uri="{FF2B5EF4-FFF2-40B4-BE49-F238E27FC236}">
                <a16:creationId xmlns:a16="http://schemas.microsoft.com/office/drawing/2014/main" id="{1B289952-6C0B-4B58-AA24-E42C10E4A9FD}"/>
              </a:ext>
            </a:extLst>
          </p:cNvPr>
          <p:cNvSpPr txBox="1"/>
          <p:nvPr/>
        </p:nvSpPr>
        <p:spPr>
          <a:xfrm>
            <a:off x="2092251" y="1196250"/>
            <a:ext cx="6512197" cy="600164"/>
          </a:xfrm>
          <a:prstGeom prst="rect">
            <a:avLst/>
          </a:prstGeom>
          <a:noFill/>
        </p:spPr>
        <p:txBody>
          <a:bodyPr wrap="square" rtlCol="0">
            <a:spAutoFit/>
          </a:bodyPr>
          <a:lstStyle/>
          <a:p>
            <a:r>
              <a:rPr lang="en-US" sz="3300" dirty="0">
                <a:solidFill>
                  <a:schemeClr val="bg1"/>
                </a:solidFill>
                <a:latin typeface="Museo Sans 100"/>
              </a:rPr>
              <a:t>simon.binder@bindertech.se</a:t>
            </a:r>
          </a:p>
        </p:txBody>
      </p:sp>
      <p:pic>
        <p:nvPicPr>
          <p:cNvPr id="5" name="Picture 4">
            <a:extLst>
              <a:ext uri="{FF2B5EF4-FFF2-40B4-BE49-F238E27FC236}">
                <a16:creationId xmlns:a16="http://schemas.microsoft.com/office/drawing/2014/main" id="{7175DC73-2191-4341-ACAD-806F63506A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7063" y="1268017"/>
            <a:ext cx="818475" cy="498758"/>
          </a:xfrm>
          <a:prstGeom prst="rect">
            <a:avLst/>
          </a:prstGeom>
        </p:spPr>
      </p:pic>
    </p:spTree>
    <p:extLst>
      <p:ext uri="{BB962C8B-B14F-4D97-AF65-F5344CB8AC3E}">
        <p14:creationId xmlns:p14="http://schemas.microsoft.com/office/powerpoint/2010/main" val="425507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Resources</a:t>
            </a:r>
          </a:p>
        </p:txBody>
      </p:sp>
      <p:sp>
        <p:nvSpPr>
          <p:cNvPr id="3" name="Plassholder for tekst 2"/>
          <p:cNvSpPr>
            <a:spLocks noGrp="1"/>
          </p:cNvSpPr>
          <p:nvPr>
            <p:ph type="body" sz="quarter" idx="10"/>
          </p:nvPr>
        </p:nvSpPr>
        <p:spPr/>
        <p:txBody>
          <a:bodyPr/>
          <a:lstStyle/>
          <a:p>
            <a:pPr marL="0" indent="0" algn="ctr">
              <a:buNone/>
            </a:pPr>
            <a:r>
              <a:rPr lang="nb-NO" dirty="0"/>
              <a:t>Slides and demos from the conference will be available at github.com/nordicinfrastructureconference/2018 (bit.ly/2y7JhA3)</a:t>
            </a:r>
          </a:p>
        </p:txBody>
      </p:sp>
    </p:spTree>
    <p:extLst>
      <p:ext uri="{BB962C8B-B14F-4D97-AF65-F5344CB8AC3E}">
        <p14:creationId xmlns:p14="http://schemas.microsoft.com/office/powerpoint/2010/main" val="585670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157F37-DD75-4B02-A159-FDF6481FC1CF}"/>
              </a:ext>
            </a:extLst>
          </p:cNvPr>
          <p:cNvSpPr/>
          <p:nvPr/>
        </p:nvSpPr>
        <p:spPr>
          <a:xfrm>
            <a:off x="827584" y="699542"/>
            <a:ext cx="7488832" cy="936104"/>
          </a:xfrm>
          <a:prstGeom prst="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Azure as a Platform</a:t>
            </a:r>
          </a:p>
        </p:txBody>
      </p:sp>
      <p:sp>
        <p:nvSpPr>
          <p:cNvPr id="3" name="Rectangle 2">
            <a:extLst>
              <a:ext uri="{FF2B5EF4-FFF2-40B4-BE49-F238E27FC236}">
                <a16:creationId xmlns:a16="http://schemas.microsoft.com/office/drawing/2014/main" id="{DFAAC3BB-BAF7-4274-B292-9AF0D2336C1E}"/>
              </a:ext>
            </a:extLst>
          </p:cNvPr>
          <p:cNvSpPr/>
          <p:nvPr/>
        </p:nvSpPr>
        <p:spPr>
          <a:xfrm>
            <a:off x="827584" y="1995686"/>
            <a:ext cx="7488832" cy="936104"/>
          </a:xfrm>
          <a:prstGeom prst="rect">
            <a:avLst/>
          </a:prstGeom>
          <a:solidFill>
            <a:srgbClr val="BE85D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Services that creates value </a:t>
            </a:r>
          </a:p>
        </p:txBody>
      </p:sp>
      <p:sp>
        <p:nvSpPr>
          <p:cNvPr id="4" name="Rectangle 3">
            <a:extLst>
              <a:ext uri="{FF2B5EF4-FFF2-40B4-BE49-F238E27FC236}">
                <a16:creationId xmlns:a16="http://schemas.microsoft.com/office/drawing/2014/main" id="{AE1EE2C7-D071-465B-AE3A-21B79AFAEC12}"/>
              </a:ext>
            </a:extLst>
          </p:cNvPr>
          <p:cNvSpPr/>
          <p:nvPr/>
        </p:nvSpPr>
        <p:spPr>
          <a:xfrm>
            <a:off x="827584" y="3291830"/>
            <a:ext cx="7488832" cy="936104"/>
          </a:xfrm>
          <a:prstGeom prst="rect">
            <a:avLst/>
          </a:prstGeom>
          <a:solidFill>
            <a:srgbClr val="A2C9F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 1</a:t>
            </a:r>
            <a:r>
              <a:rPr lang="en-US" baseline="30000" dirty="0"/>
              <a:t>st</a:t>
            </a:r>
            <a:r>
              <a:rPr lang="en-US" dirty="0"/>
              <a:t> class user experience</a:t>
            </a:r>
          </a:p>
        </p:txBody>
      </p:sp>
    </p:spTree>
    <p:extLst>
      <p:ext uri="{BB962C8B-B14F-4D97-AF65-F5344CB8AC3E}">
        <p14:creationId xmlns:p14="http://schemas.microsoft.com/office/powerpoint/2010/main" val="273872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amond(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amond(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2231BA4-EB9E-4C16-9D43-D875043E2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5072" y="1314822"/>
            <a:ext cx="2513856" cy="2513856"/>
          </a:xfrm>
          <a:prstGeom prst="rect">
            <a:avLst/>
          </a:prstGeom>
        </p:spPr>
      </p:pic>
      <p:sp>
        <p:nvSpPr>
          <p:cNvPr id="15" name="TextBox 14">
            <a:extLst>
              <a:ext uri="{FF2B5EF4-FFF2-40B4-BE49-F238E27FC236}">
                <a16:creationId xmlns:a16="http://schemas.microsoft.com/office/drawing/2014/main" id="{00D517F4-91BB-467D-B2A4-1A8380C3B9FF}"/>
              </a:ext>
            </a:extLst>
          </p:cNvPr>
          <p:cNvSpPr txBox="1"/>
          <p:nvPr/>
        </p:nvSpPr>
        <p:spPr>
          <a:xfrm>
            <a:off x="197161" y="1419622"/>
            <a:ext cx="29032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solidFill>
                    <a:prstClr val="white"/>
                  </a:solidFill>
                </a:ln>
                <a:solidFill>
                  <a:prstClr val="white"/>
                </a:solidFill>
                <a:effectLst/>
                <a:uLnTx/>
                <a:uFillTx/>
                <a:latin typeface="Museo Sans 100"/>
              </a:rPr>
              <a:t>Technical Evangelist</a:t>
            </a:r>
            <a:endParaRPr kumimoji="0" lang="en-US" b="0" i="0" u="none" strike="noStrike" kern="1200" cap="none" spc="0" normalizeH="0" baseline="0" noProof="0" dirty="0">
              <a:ln>
                <a:solidFill>
                  <a:prstClr val="white"/>
                </a:solidFill>
              </a:ln>
              <a:solidFill>
                <a:prstClr val="white"/>
              </a:solidFill>
              <a:effectLst/>
              <a:uLnTx/>
              <a:uFillTx/>
              <a:latin typeface="Museo Sans 100"/>
            </a:endParaRPr>
          </a:p>
        </p:txBody>
      </p:sp>
      <p:sp>
        <p:nvSpPr>
          <p:cNvPr id="16" name="TextBox 15">
            <a:extLst>
              <a:ext uri="{FF2B5EF4-FFF2-40B4-BE49-F238E27FC236}">
                <a16:creationId xmlns:a16="http://schemas.microsoft.com/office/drawing/2014/main" id="{B43441AF-D55C-469C-8A20-A38468D6EC38}"/>
              </a:ext>
            </a:extLst>
          </p:cNvPr>
          <p:cNvSpPr txBox="1"/>
          <p:nvPr/>
        </p:nvSpPr>
        <p:spPr>
          <a:xfrm>
            <a:off x="6156176" y="1419622"/>
            <a:ext cx="29032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solidFill>
                    <a:prstClr val="white"/>
                  </a:solidFill>
                </a:ln>
                <a:solidFill>
                  <a:prstClr val="white"/>
                </a:solidFill>
                <a:effectLst/>
                <a:uLnTx/>
                <a:uFillTx/>
                <a:latin typeface="Museo Sans 100"/>
              </a:rPr>
              <a:t>Pluralsight Author</a:t>
            </a:r>
          </a:p>
        </p:txBody>
      </p:sp>
      <p:sp>
        <p:nvSpPr>
          <p:cNvPr id="17" name="TextBox 16">
            <a:extLst>
              <a:ext uri="{FF2B5EF4-FFF2-40B4-BE49-F238E27FC236}">
                <a16:creationId xmlns:a16="http://schemas.microsoft.com/office/drawing/2014/main" id="{9A4F3509-ED0F-416A-8455-1683A94E5FBC}"/>
              </a:ext>
            </a:extLst>
          </p:cNvPr>
          <p:cNvSpPr txBox="1"/>
          <p:nvPr/>
        </p:nvSpPr>
        <p:spPr>
          <a:xfrm>
            <a:off x="6156176" y="3291830"/>
            <a:ext cx="29032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solidFill>
                    <a:prstClr val="white"/>
                  </a:solidFill>
                </a:ln>
                <a:solidFill>
                  <a:prstClr val="white"/>
                </a:solidFill>
                <a:effectLst/>
                <a:uLnTx/>
                <a:uFillTx/>
                <a:latin typeface="Museo Sans 100"/>
              </a:rPr>
              <a:t>Microsoft Certified Trainer</a:t>
            </a:r>
          </a:p>
        </p:txBody>
      </p:sp>
      <p:sp>
        <p:nvSpPr>
          <p:cNvPr id="18" name="TextBox 17">
            <a:extLst>
              <a:ext uri="{FF2B5EF4-FFF2-40B4-BE49-F238E27FC236}">
                <a16:creationId xmlns:a16="http://schemas.microsoft.com/office/drawing/2014/main" id="{029B44BA-86FA-4577-8E96-CF238DD2E212}"/>
              </a:ext>
            </a:extLst>
          </p:cNvPr>
          <p:cNvSpPr txBox="1"/>
          <p:nvPr/>
        </p:nvSpPr>
        <p:spPr>
          <a:xfrm>
            <a:off x="197161" y="3291830"/>
            <a:ext cx="31475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solidFill>
                    <a:prstClr val="white"/>
                  </a:solidFill>
                </a:ln>
                <a:solidFill>
                  <a:prstClr val="white"/>
                </a:solidFill>
                <a:effectLst/>
                <a:uLnTx/>
                <a:uFillTx/>
                <a:latin typeface="Museo Sans 100"/>
              </a:rPr>
              <a:t>MCSE, MCSA, P-TSP</a:t>
            </a:r>
          </a:p>
        </p:txBody>
      </p:sp>
      <p:sp>
        <p:nvSpPr>
          <p:cNvPr id="7" name="TextBox 6">
            <a:extLst>
              <a:ext uri="{FF2B5EF4-FFF2-40B4-BE49-F238E27FC236}">
                <a16:creationId xmlns:a16="http://schemas.microsoft.com/office/drawing/2014/main" id="{016766CE-9AE8-4648-9083-75311B9341DF}"/>
              </a:ext>
            </a:extLst>
          </p:cNvPr>
          <p:cNvSpPr txBox="1"/>
          <p:nvPr/>
        </p:nvSpPr>
        <p:spPr>
          <a:xfrm>
            <a:off x="3065919" y="4210784"/>
            <a:ext cx="290322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n>
                  <a:solidFill>
                    <a:prstClr val="white"/>
                  </a:solidFill>
                </a:ln>
                <a:solidFill>
                  <a:prstClr val="white"/>
                </a:solidFill>
                <a:latin typeface="Museo Sans 100"/>
              </a:rPr>
              <a:t>@</a:t>
            </a:r>
            <a:r>
              <a:rPr lang="en-US" dirty="0" err="1">
                <a:ln>
                  <a:solidFill>
                    <a:prstClr val="white"/>
                  </a:solidFill>
                </a:ln>
                <a:solidFill>
                  <a:prstClr val="white"/>
                </a:solidFill>
                <a:latin typeface="Museo Sans 100"/>
              </a:rPr>
              <a:t>Bindertech</a:t>
            </a:r>
            <a:r>
              <a:rPr lang="en-US" dirty="0">
                <a:ln>
                  <a:solidFill>
                    <a:prstClr val="white"/>
                  </a:solidFill>
                </a:ln>
                <a:solidFill>
                  <a:prstClr val="white"/>
                </a:solidFill>
                <a:latin typeface="Museo Sans 100"/>
              </a:rPr>
              <a:t> - #</a:t>
            </a:r>
            <a:r>
              <a:rPr lang="en-US" dirty="0" err="1">
                <a:ln>
                  <a:solidFill>
                    <a:prstClr val="white"/>
                  </a:solidFill>
                </a:ln>
                <a:solidFill>
                  <a:prstClr val="white"/>
                </a:solidFill>
                <a:latin typeface="Museo Sans 100"/>
              </a:rPr>
              <a:t>KneeDeepinTech</a:t>
            </a:r>
            <a:endParaRPr kumimoji="0" lang="en-US" b="0" i="0" u="none" strike="noStrike" kern="1200" cap="none" spc="0" normalizeH="0" baseline="0" noProof="0" dirty="0">
              <a:ln>
                <a:solidFill>
                  <a:prstClr val="white"/>
                </a:solidFill>
              </a:ln>
              <a:solidFill>
                <a:prstClr val="white"/>
              </a:solidFill>
              <a:effectLst/>
              <a:uLnTx/>
              <a:uFillTx/>
              <a:latin typeface="Museo Sans 100"/>
            </a:endParaRPr>
          </a:p>
        </p:txBody>
      </p:sp>
    </p:spTree>
    <p:extLst>
      <p:ext uri="{BB962C8B-B14F-4D97-AF65-F5344CB8AC3E}">
        <p14:creationId xmlns:p14="http://schemas.microsoft.com/office/powerpoint/2010/main" val="415972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94C117-CB81-43A2-9C0F-3C6B11C9508A}"/>
              </a:ext>
            </a:extLst>
          </p:cNvPr>
          <p:cNvSpPr/>
          <p:nvPr/>
        </p:nvSpPr>
        <p:spPr>
          <a:xfrm>
            <a:off x="178724" y="133004"/>
            <a:ext cx="2410691" cy="16168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grpSp>
        <p:nvGrpSpPr>
          <p:cNvPr id="93" name="Group 92">
            <a:extLst>
              <a:ext uri="{FF2B5EF4-FFF2-40B4-BE49-F238E27FC236}">
                <a16:creationId xmlns:a16="http://schemas.microsoft.com/office/drawing/2014/main" id="{E3BF72D7-DE44-430C-A228-ACB004B75F73}"/>
              </a:ext>
            </a:extLst>
          </p:cNvPr>
          <p:cNvGrpSpPr/>
          <p:nvPr/>
        </p:nvGrpSpPr>
        <p:grpSpPr>
          <a:xfrm>
            <a:off x="210355" y="1347614"/>
            <a:ext cx="2745106" cy="2433858"/>
            <a:chOff x="358011" y="1233863"/>
            <a:chExt cx="3660141" cy="3215244"/>
          </a:xfrm>
        </p:grpSpPr>
        <p:sp>
          <p:nvSpPr>
            <p:cNvPr id="12" name="Content Placeholder 3">
              <a:extLst>
                <a:ext uri="{FF2B5EF4-FFF2-40B4-BE49-F238E27FC236}">
                  <a16:creationId xmlns:a16="http://schemas.microsoft.com/office/drawing/2014/main" id="{AFCA4373-F563-4B46-B2DF-F36378BF3A5B}"/>
                </a:ext>
              </a:extLst>
            </p:cNvPr>
            <p:cNvSpPr txBox="1">
              <a:spLocks/>
            </p:cNvSpPr>
            <p:nvPr/>
          </p:nvSpPr>
          <p:spPr>
            <a:xfrm>
              <a:off x="358011" y="1233863"/>
              <a:ext cx="3660141" cy="3215244"/>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sz="2100" dirty="0">
                  <a:solidFill>
                    <a:prstClr val="black"/>
                  </a:solidFill>
                  <a:latin typeface="Calibri" panose="020F0502020204030204"/>
                </a:rPr>
                <a:t>Extend</a:t>
              </a: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endParaRPr lang="en-US" sz="2100"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C5CAB4D3-BAAE-4915-BDB3-8E6BB6A9D89F}"/>
                </a:ext>
              </a:extLst>
            </p:cNvPr>
            <p:cNvGrpSpPr/>
            <p:nvPr/>
          </p:nvGrpSpPr>
          <p:grpSpPr>
            <a:xfrm>
              <a:off x="1743636" y="1932661"/>
              <a:ext cx="2228872" cy="1289903"/>
              <a:chOff x="4220090" y="2676525"/>
              <a:chExt cx="3684884" cy="1971958"/>
            </a:xfrm>
          </p:grpSpPr>
          <p:sp>
            <p:nvSpPr>
              <p:cNvPr id="15" name="Freeform 225">
                <a:extLst>
                  <a:ext uri="{FF2B5EF4-FFF2-40B4-BE49-F238E27FC236}">
                    <a16:creationId xmlns:a16="http://schemas.microsoft.com/office/drawing/2014/main" id="{B2665BC0-E1BB-432C-9B25-1DF17383B0B1}"/>
                  </a:ext>
                </a:extLst>
              </p:cNvPr>
              <p:cNvSpPr>
                <a:spLocks/>
              </p:cNvSpPr>
              <p:nvPr/>
            </p:nvSpPr>
            <p:spPr bwMode="auto">
              <a:xfrm>
                <a:off x="4220090" y="2676525"/>
                <a:ext cx="3684884" cy="1971958"/>
              </a:xfrm>
              <a:custGeom>
                <a:avLst/>
                <a:gdLst>
                  <a:gd name="T0" fmla="*/ 359 w 424"/>
                  <a:gd name="T1" fmla="*/ 234 h 234"/>
                  <a:gd name="T2" fmla="*/ 49 w 424"/>
                  <a:gd name="T3" fmla="*/ 234 h 234"/>
                  <a:gd name="T4" fmla="*/ 0 w 424"/>
                  <a:gd name="T5" fmla="*/ 184 h 234"/>
                  <a:gd name="T6" fmla="*/ 44 w 424"/>
                  <a:gd name="T7" fmla="*/ 136 h 234"/>
                  <a:gd name="T8" fmla="*/ 125 w 424"/>
                  <a:gd name="T9" fmla="*/ 69 h 234"/>
                  <a:gd name="T10" fmla="*/ 131 w 424"/>
                  <a:gd name="T11" fmla="*/ 69 h 234"/>
                  <a:gd name="T12" fmla="*/ 237 w 424"/>
                  <a:gd name="T13" fmla="*/ 0 h 234"/>
                  <a:gd name="T14" fmla="*/ 353 w 424"/>
                  <a:gd name="T15" fmla="*/ 103 h 234"/>
                  <a:gd name="T16" fmla="*/ 359 w 424"/>
                  <a:gd name="T17" fmla="*/ 102 h 234"/>
                  <a:gd name="T18" fmla="*/ 424 w 424"/>
                  <a:gd name="T19" fmla="*/ 168 h 234"/>
                  <a:gd name="T20" fmla="*/ 359 w 424"/>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234">
                    <a:moveTo>
                      <a:pt x="359" y="234"/>
                    </a:moveTo>
                    <a:cubicBezTo>
                      <a:pt x="49" y="234"/>
                      <a:pt x="49" y="234"/>
                      <a:pt x="49" y="234"/>
                    </a:cubicBezTo>
                    <a:cubicBezTo>
                      <a:pt x="22" y="234"/>
                      <a:pt x="0" y="213"/>
                      <a:pt x="0" y="184"/>
                    </a:cubicBezTo>
                    <a:cubicBezTo>
                      <a:pt x="0" y="160"/>
                      <a:pt x="19" y="138"/>
                      <a:pt x="44" y="136"/>
                    </a:cubicBezTo>
                    <a:cubicBezTo>
                      <a:pt x="51" y="97"/>
                      <a:pt x="85" y="69"/>
                      <a:pt x="125" y="69"/>
                    </a:cubicBezTo>
                    <a:cubicBezTo>
                      <a:pt x="127" y="69"/>
                      <a:pt x="129" y="69"/>
                      <a:pt x="131" y="69"/>
                    </a:cubicBezTo>
                    <a:cubicBezTo>
                      <a:pt x="151" y="28"/>
                      <a:pt x="192" y="0"/>
                      <a:pt x="237" y="0"/>
                    </a:cubicBezTo>
                    <a:cubicBezTo>
                      <a:pt x="296" y="0"/>
                      <a:pt x="346" y="45"/>
                      <a:pt x="353" y="103"/>
                    </a:cubicBezTo>
                    <a:cubicBezTo>
                      <a:pt x="355" y="102"/>
                      <a:pt x="358" y="102"/>
                      <a:pt x="359" y="102"/>
                    </a:cubicBezTo>
                    <a:cubicBezTo>
                      <a:pt x="395" y="102"/>
                      <a:pt x="424" y="132"/>
                      <a:pt x="424" y="168"/>
                    </a:cubicBezTo>
                    <a:cubicBezTo>
                      <a:pt x="424" y="205"/>
                      <a:pt x="395" y="234"/>
                      <a:pt x="359" y="234"/>
                    </a:cubicBezTo>
                    <a:close/>
                  </a:path>
                </a:pathLst>
              </a:custGeom>
              <a:solidFill>
                <a:schemeClr val="accent1"/>
              </a:solidFill>
              <a:ln w="22225">
                <a:solidFill>
                  <a:schemeClr val="bg1"/>
                </a:solidFill>
                <a:round/>
                <a:headEnd/>
                <a:tailEnd/>
              </a:ln>
              <a:extLst/>
            </p:spPr>
            <p:txBody>
              <a:bodyPr vert="horz" wrap="square" lIns="67232" tIns="33616" rIns="67232" bIns="33616" numCol="1" anchor="t" anchorCtr="0" compatLnSpc="1">
                <a:prstTxWarp prst="textNoShape">
                  <a:avLst/>
                </a:prstTxWarp>
              </a:bodyPr>
              <a:lstStyle/>
              <a:p>
                <a:pPr defTabSz="685709">
                  <a:defRPr/>
                </a:pPr>
                <a:endParaRPr lang="en-US" sz="662" dirty="0">
                  <a:solidFill>
                    <a:prstClr val="black"/>
                  </a:solidFill>
                  <a:latin typeface="Calibri Light"/>
                </a:endParaRPr>
              </a:p>
            </p:txBody>
          </p:sp>
          <p:sp>
            <p:nvSpPr>
              <p:cNvPr id="16" name="TextBox 15">
                <a:extLst>
                  <a:ext uri="{FF2B5EF4-FFF2-40B4-BE49-F238E27FC236}">
                    <a16:creationId xmlns:a16="http://schemas.microsoft.com/office/drawing/2014/main" id="{E84E0544-3642-4A82-9DAA-53F26D8CD525}"/>
                  </a:ext>
                </a:extLst>
              </p:cNvPr>
              <p:cNvSpPr txBox="1"/>
              <p:nvPr/>
            </p:nvSpPr>
            <p:spPr>
              <a:xfrm>
                <a:off x="5970860" y="3829931"/>
                <a:ext cx="407209" cy="643591"/>
              </a:xfrm>
              <a:prstGeom prst="rect">
                <a:avLst/>
              </a:prstGeom>
              <a:noFill/>
            </p:spPr>
            <p:txBody>
              <a:bodyPr wrap="none" rtlCol="0">
                <a:spAutoFit/>
              </a:bodyPr>
              <a:lstStyle/>
              <a:p>
                <a:pPr algn="ctr" defTabSz="685709">
                  <a:defRPr/>
                </a:pPr>
                <a:endParaRPr lang="en-US" sz="1471" dirty="0">
                  <a:solidFill>
                    <a:srgbClr val="FFFFFF"/>
                  </a:solidFill>
                  <a:latin typeface="Segoe UI Light" panose="020B0502040204020203" pitchFamily="34" charset="0"/>
                </a:endParaRPr>
              </a:p>
            </p:txBody>
          </p:sp>
          <p:sp>
            <p:nvSpPr>
              <p:cNvPr id="17" name="TextBox 16">
                <a:extLst>
                  <a:ext uri="{FF2B5EF4-FFF2-40B4-BE49-F238E27FC236}">
                    <a16:creationId xmlns:a16="http://schemas.microsoft.com/office/drawing/2014/main" id="{2F0DC086-FAF8-4467-9854-98BC20F8FC2B}"/>
                  </a:ext>
                </a:extLst>
              </p:cNvPr>
              <p:cNvSpPr txBox="1"/>
              <p:nvPr/>
            </p:nvSpPr>
            <p:spPr>
              <a:xfrm>
                <a:off x="5481507" y="2918746"/>
                <a:ext cx="1557027" cy="643591"/>
              </a:xfrm>
              <a:prstGeom prst="rect">
                <a:avLst/>
              </a:prstGeom>
              <a:noFill/>
            </p:spPr>
            <p:txBody>
              <a:bodyPr wrap="none" rtlCol="0">
                <a:spAutoFit/>
              </a:bodyPr>
              <a:lstStyle/>
              <a:p>
                <a:pPr algn="ctr" defTabSz="685709">
                  <a:defRPr/>
                </a:pPr>
                <a:r>
                  <a:rPr lang="en-US" sz="1471" b="1" dirty="0">
                    <a:solidFill>
                      <a:srgbClr val="FFFFFF"/>
                    </a:solidFill>
                    <a:latin typeface="Segoe UI Semilight" panose="020B0402040204020203" pitchFamily="34" charset="0"/>
                    <a:cs typeface="Segoe UI Semilight" panose="020B0402040204020203" pitchFamily="34" charset="0"/>
                  </a:rPr>
                  <a:t>Azure </a:t>
                </a:r>
              </a:p>
            </p:txBody>
          </p:sp>
        </p:grpSp>
        <p:grpSp>
          <p:nvGrpSpPr>
            <p:cNvPr id="18" name="Group 17">
              <a:extLst>
                <a:ext uri="{FF2B5EF4-FFF2-40B4-BE49-F238E27FC236}">
                  <a16:creationId xmlns:a16="http://schemas.microsoft.com/office/drawing/2014/main" id="{08C93999-E7BB-4D73-8E4E-D1D6BF4CB879}"/>
                </a:ext>
              </a:extLst>
            </p:cNvPr>
            <p:cNvGrpSpPr/>
            <p:nvPr/>
          </p:nvGrpSpPr>
          <p:grpSpPr>
            <a:xfrm>
              <a:off x="1743636" y="3338313"/>
              <a:ext cx="642792" cy="608596"/>
              <a:chOff x="827374" y="2177597"/>
              <a:chExt cx="953568" cy="953568"/>
            </a:xfrm>
          </p:grpSpPr>
          <p:sp>
            <p:nvSpPr>
              <p:cNvPr id="19" name="Oval 18">
                <a:extLst>
                  <a:ext uri="{FF2B5EF4-FFF2-40B4-BE49-F238E27FC236}">
                    <a16:creationId xmlns:a16="http://schemas.microsoft.com/office/drawing/2014/main" id="{B7540AB8-01C0-4F71-A7E5-7C7CD8560E5F}"/>
                  </a:ext>
                </a:extLst>
              </p:cNvPr>
              <p:cNvSpPr/>
              <p:nvPr/>
            </p:nvSpPr>
            <p:spPr>
              <a:xfrm>
                <a:off x="827374" y="2177597"/>
                <a:ext cx="953568" cy="953568"/>
              </a:xfrm>
              <a:prstGeom prst="ellipse">
                <a:avLst/>
              </a:prstGeom>
              <a:solidFill>
                <a:srgbClr val="0078D7"/>
              </a:solidFill>
              <a:ln w="12700" cap="flat" cmpd="sng" algn="ctr">
                <a:noFill/>
                <a:prstDash val="solid"/>
                <a:miter lim="800000"/>
              </a:ln>
              <a:effectLst/>
            </p:spPr>
            <p:txBody>
              <a:bodyPr rtlCol="0" anchor="ctr"/>
              <a:lstStyle/>
              <a:p>
                <a:pPr algn="ctr" defTabSz="672224">
                  <a:defRPr/>
                </a:pPr>
                <a:endParaRPr lang="en-US" sz="1324" kern="0" dirty="0" err="1">
                  <a:solidFill>
                    <a:prstClr val="white"/>
                  </a:solidFill>
                  <a:latin typeface="Calibri"/>
                </a:endParaRPr>
              </a:p>
            </p:txBody>
          </p:sp>
          <p:pic>
            <p:nvPicPr>
              <p:cNvPr id="20" name="Picture 19">
                <a:extLst>
                  <a:ext uri="{FF2B5EF4-FFF2-40B4-BE49-F238E27FC236}">
                    <a16:creationId xmlns:a16="http://schemas.microsoft.com/office/drawing/2014/main" id="{470B22C3-30F6-4E76-9F52-B6B9626CAB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9552" y="2353330"/>
                <a:ext cx="629212" cy="602102"/>
              </a:xfrm>
              <a:prstGeom prst="rect">
                <a:avLst/>
              </a:prstGeom>
              <a:solidFill>
                <a:srgbClr val="0078D7"/>
              </a:solidFill>
            </p:spPr>
          </p:pic>
        </p:grpSp>
        <p:sp>
          <p:nvSpPr>
            <p:cNvPr id="21" name="Freeform 32">
              <a:extLst>
                <a:ext uri="{FF2B5EF4-FFF2-40B4-BE49-F238E27FC236}">
                  <a16:creationId xmlns:a16="http://schemas.microsoft.com/office/drawing/2014/main" id="{EA79ED51-82E0-459E-BE9B-D36A6C03873F}"/>
                </a:ext>
              </a:extLst>
            </p:cNvPr>
            <p:cNvSpPr>
              <a:spLocks noEditPoints="1"/>
            </p:cNvSpPr>
            <p:nvPr/>
          </p:nvSpPr>
          <p:spPr bwMode="auto">
            <a:xfrm>
              <a:off x="2700602" y="2566927"/>
              <a:ext cx="501608" cy="342590"/>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sp>
          <p:nvSpPr>
            <p:cNvPr id="22" name="Freeform 32">
              <a:extLst>
                <a:ext uri="{FF2B5EF4-FFF2-40B4-BE49-F238E27FC236}">
                  <a16:creationId xmlns:a16="http://schemas.microsoft.com/office/drawing/2014/main" id="{2E08DA93-DCDD-47FA-B66B-69AA7BA8EC9A}"/>
                </a:ext>
              </a:extLst>
            </p:cNvPr>
            <p:cNvSpPr>
              <a:spLocks noEditPoints="1"/>
            </p:cNvSpPr>
            <p:nvPr/>
          </p:nvSpPr>
          <p:spPr bwMode="auto">
            <a:xfrm>
              <a:off x="2621798" y="2660551"/>
              <a:ext cx="501608" cy="342590"/>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sp>
          <p:nvSpPr>
            <p:cNvPr id="23" name="Rectangle 22">
              <a:extLst>
                <a:ext uri="{FF2B5EF4-FFF2-40B4-BE49-F238E27FC236}">
                  <a16:creationId xmlns:a16="http://schemas.microsoft.com/office/drawing/2014/main" id="{D8A595D1-BD52-40A8-BB1F-E6CEBF50EE96}"/>
                </a:ext>
              </a:extLst>
            </p:cNvPr>
            <p:cNvSpPr/>
            <p:nvPr/>
          </p:nvSpPr>
          <p:spPr bwMode="auto">
            <a:xfrm>
              <a:off x="2655621" y="2694776"/>
              <a:ext cx="431015" cy="24896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5439">
                      <a:srgbClr val="F8F8F8"/>
                    </a:gs>
                    <a:gs pos="10000">
                      <a:srgbClr val="F8F8F8"/>
                    </a:gs>
                  </a:gsLst>
                  <a:lin ang="5400000" scaled="0"/>
                </a:gradFill>
                <a:latin typeface="Segoe UI"/>
              </a:endParaRPr>
            </a:p>
          </p:txBody>
        </p:sp>
        <p:sp>
          <p:nvSpPr>
            <p:cNvPr id="24" name="Freeform 32">
              <a:extLst>
                <a:ext uri="{FF2B5EF4-FFF2-40B4-BE49-F238E27FC236}">
                  <a16:creationId xmlns:a16="http://schemas.microsoft.com/office/drawing/2014/main" id="{695543C0-D695-42AA-958D-65734052DED2}"/>
                </a:ext>
              </a:extLst>
            </p:cNvPr>
            <p:cNvSpPr>
              <a:spLocks noEditPoints="1"/>
            </p:cNvSpPr>
            <p:nvPr/>
          </p:nvSpPr>
          <p:spPr bwMode="auto">
            <a:xfrm>
              <a:off x="3133611" y="3344510"/>
              <a:ext cx="501608" cy="342590"/>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sp>
          <p:nvSpPr>
            <p:cNvPr id="25" name="Freeform 32">
              <a:extLst>
                <a:ext uri="{FF2B5EF4-FFF2-40B4-BE49-F238E27FC236}">
                  <a16:creationId xmlns:a16="http://schemas.microsoft.com/office/drawing/2014/main" id="{A4F65AB8-2FFE-465D-91E3-C475E41E6A78}"/>
                </a:ext>
              </a:extLst>
            </p:cNvPr>
            <p:cNvSpPr>
              <a:spLocks noEditPoints="1"/>
            </p:cNvSpPr>
            <p:nvPr/>
          </p:nvSpPr>
          <p:spPr bwMode="auto">
            <a:xfrm>
              <a:off x="3054806" y="3438135"/>
              <a:ext cx="501608" cy="342590"/>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sp>
          <p:nvSpPr>
            <p:cNvPr id="26" name="Rectangle 25">
              <a:extLst>
                <a:ext uri="{FF2B5EF4-FFF2-40B4-BE49-F238E27FC236}">
                  <a16:creationId xmlns:a16="http://schemas.microsoft.com/office/drawing/2014/main" id="{F1182553-A271-4DA2-A32F-AE5730C39C68}"/>
                </a:ext>
              </a:extLst>
            </p:cNvPr>
            <p:cNvSpPr/>
            <p:nvPr/>
          </p:nvSpPr>
          <p:spPr bwMode="auto">
            <a:xfrm>
              <a:off x="3088629" y="3472359"/>
              <a:ext cx="431015" cy="24896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5439">
                      <a:srgbClr val="F8F8F8"/>
                    </a:gs>
                    <a:gs pos="10000">
                      <a:srgbClr val="F8F8F8"/>
                    </a:gs>
                  </a:gsLst>
                  <a:lin ang="5400000" scaled="0"/>
                </a:gradFill>
                <a:latin typeface="Segoe UI"/>
              </a:endParaRPr>
            </a:p>
          </p:txBody>
        </p:sp>
        <p:sp>
          <p:nvSpPr>
            <p:cNvPr id="27" name="Rectangle: Rounded Corners 26">
              <a:extLst>
                <a:ext uri="{FF2B5EF4-FFF2-40B4-BE49-F238E27FC236}">
                  <a16:creationId xmlns:a16="http://schemas.microsoft.com/office/drawing/2014/main" id="{AA739904-4D35-4A4C-9874-A5AB5C75B9E8}"/>
                </a:ext>
              </a:extLst>
            </p:cNvPr>
            <p:cNvSpPr/>
            <p:nvPr/>
          </p:nvSpPr>
          <p:spPr bwMode="auto">
            <a:xfrm>
              <a:off x="2984213" y="3273918"/>
              <a:ext cx="705925" cy="564740"/>
            </a:xfrm>
            <a:prstGeom prst="roundRect">
              <a:avLst/>
            </a:prstGeom>
            <a:noFill/>
            <a:ln>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a:endParaRPr>
            </a:p>
          </p:txBody>
        </p:sp>
        <p:sp>
          <p:nvSpPr>
            <p:cNvPr id="28" name="Rectangle: Rounded Corners 27">
              <a:extLst>
                <a:ext uri="{FF2B5EF4-FFF2-40B4-BE49-F238E27FC236}">
                  <a16:creationId xmlns:a16="http://schemas.microsoft.com/office/drawing/2014/main" id="{F5489CAC-74DE-4EC0-AF8D-621C619FF7B7}"/>
                </a:ext>
              </a:extLst>
            </p:cNvPr>
            <p:cNvSpPr/>
            <p:nvPr/>
          </p:nvSpPr>
          <p:spPr bwMode="auto">
            <a:xfrm>
              <a:off x="2560659" y="2506157"/>
              <a:ext cx="705925" cy="570621"/>
            </a:xfrm>
            <a:prstGeom prst="roundRect">
              <a:avLst/>
            </a:prstGeom>
            <a:noFill/>
            <a:ln>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a:endParaRPr>
            </a:p>
          </p:txBody>
        </p:sp>
        <p:cxnSp>
          <p:nvCxnSpPr>
            <p:cNvPr id="29" name="Connector: Elbow 28">
              <a:extLst>
                <a:ext uri="{FF2B5EF4-FFF2-40B4-BE49-F238E27FC236}">
                  <a16:creationId xmlns:a16="http://schemas.microsoft.com/office/drawing/2014/main" id="{F564AE92-5713-425A-B2BC-064D73E1B8C2}"/>
                </a:ext>
              </a:extLst>
            </p:cNvPr>
            <p:cNvCxnSpPr/>
            <p:nvPr/>
          </p:nvCxnSpPr>
          <p:spPr>
            <a:xfrm rot="5400000" flipH="1" flipV="1">
              <a:off x="2385815" y="3158258"/>
              <a:ext cx="528277" cy="442349"/>
            </a:xfrm>
            <a:prstGeom prst="bentConnector3">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Connector: Elbow 29">
              <a:extLst>
                <a:ext uri="{FF2B5EF4-FFF2-40B4-BE49-F238E27FC236}">
                  <a16:creationId xmlns:a16="http://schemas.microsoft.com/office/drawing/2014/main" id="{3BFD8E8B-BCD4-46D8-8D5E-FFA812E3538A}"/>
                </a:ext>
              </a:extLst>
            </p:cNvPr>
            <p:cNvCxnSpPr>
              <a:cxnSpLocks/>
              <a:stCxn id="19" idx="6"/>
              <a:endCxn id="27" idx="1"/>
            </p:cNvCxnSpPr>
            <p:nvPr/>
          </p:nvCxnSpPr>
          <p:spPr>
            <a:xfrm flipV="1">
              <a:off x="2386428" y="3556288"/>
              <a:ext cx="597786" cy="86323"/>
            </a:xfrm>
            <a:prstGeom prst="bentConnector3">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31" name="Group 30">
              <a:extLst>
                <a:ext uri="{FF2B5EF4-FFF2-40B4-BE49-F238E27FC236}">
                  <a16:creationId xmlns:a16="http://schemas.microsoft.com/office/drawing/2014/main" id="{214D0705-BD0F-437A-94DD-9F7628A8F33B}"/>
                </a:ext>
              </a:extLst>
            </p:cNvPr>
            <p:cNvGrpSpPr/>
            <p:nvPr/>
          </p:nvGrpSpPr>
          <p:grpSpPr>
            <a:xfrm>
              <a:off x="395487" y="2850363"/>
              <a:ext cx="712184" cy="474730"/>
              <a:chOff x="2240040" y="2190309"/>
              <a:chExt cx="996778" cy="664529"/>
            </a:xfrm>
            <a:solidFill>
              <a:schemeClr val="accent1"/>
            </a:solidFill>
          </p:grpSpPr>
          <p:sp>
            <p:nvSpPr>
              <p:cNvPr id="32" name="Freeform 80">
                <a:extLst>
                  <a:ext uri="{FF2B5EF4-FFF2-40B4-BE49-F238E27FC236}">
                    <a16:creationId xmlns:a16="http://schemas.microsoft.com/office/drawing/2014/main" id="{31449C1F-C615-4F48-BDC0-7C4FDB7251FD}"/>
                  </a:ext>
                </a:extLst>
              </p:cNvPr>
              <p:cNvSpPr>
                <a:spLocks/>
              </p:cNvSpPr>
              <p:nvPr/>
            </p:nvSpPr>
            <p:spPr bwMode="auto">
              <a:xfrm>
                <a:off x="2240040" y="2563645"/>
                <a:ext cx="294932" cy="220271"/>
              </a:xfrm>
              <a:custGeom>
                <a:avLst/>
                <a:gdLst>
                  <a:gd name="T0" fmla="*/ 33 w 33"/>
                  <a:gd name="T1" fmla="*/ 3 h 25"/>
                  <a:gd name="T2" fmla="*/ 21 w 33"/>
                  <a:gd name="T3" fmla="*/ 0 h 25"/>
                  <a:gd name="T4" fmla="*/ 0 w 33"/>
                  <a:gd name="T5" fmla="*/ 19 h 25"/>
                  <a:gd name="T6" fmla="*/ 0 w 33"/>
                  <a:gd name="T7" fmla="*/ 21 h 25"/>
                  <a:gd name="T8" fmla="*/ 0 w 33"/>
                  <a:gd name="T9" fmla="*/ 22 h 25"/>
                  <a:gd name="T10" fmla="*/ 21 w 33"/>
                  <a:gd name="T11" fmla="*/ 25 h 25"/>
                  <a:gd name="T12" fmla="*/ 22 w 33"/>
                  <a:gd name="T13" fmla="*/ 25 h 25"/>
                  <a:gd name="T14" fmla="*/ 33 w 33"/>
                  <a:gd name="T15" fmla="*/ 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5">
                    <a:moveTo>
                      <a:pt x="33" y="3"/>
                    </a:moveTo>
                    <a:cubicBezTo>
                      <a:pt x="30" y="1"/>
                      <a:pt x="26" y="0"/>
                      <a:pt x="21" y="0"/>
                    </a:cubicBezTo>
                    <a:cubicBezTo>
                      <a:pt x="10" y="0"/>
                      <a:pt x="1" y="8"/>
                      <a:pt x="0" y="19"/>
                    </a:cubicBezTo>
                    <a:cubicBezTo>
                      <a:pt x="0" y="20"/>
                      <a:pt x="0" y="21"/>
                      <a:pt x="0" y="21"/>
                    </a:cubicBezTo>
                    <a:cubicBezTo>
                      <a:pt x="0" y="22"/>
                      <a:pt x="0" y="22"/>
                      <a:pt x="0" y="22"/>
                    </a:cubicBezTo>
                    <a:cubicBezTo>
                      <a:pt x="7" y="24"/>
                      <a:pt x="14" y="25"/>
                      <a:pt x="21" y="25"/>
                    </a:cubicBezTo>
                    <a:cubicBezTo>
                      <a:pt x="22" y="25"/>
                      <a:pt x="22" y="25"/>
                      <a:pt x="22" y="25"/>
                    </a:cubicBezTo>
                    <a:cubicBezTo>
                      <a:pt x="23" y="17"/>
                      <a:pt x="27" y="9"/>
                      <a:pt x="3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33" name="Oval 79">
                <a:extLst>
                  <a:ext uri="{FF2B5EF4-FFF2-40B4-BE49-F238E27FC236}">
                    <a16:creationId xmlns:a16="http://schemas.microsoft.com/office/drawing/2014/main" id="{0AAF8CCF-2315-4C24-882C-A8FEC8999D83}"/>
                  </a:ext>
                </a:extLst>
              </p:cNvPr>
              <p:cNvSpPr>
                <a:spLocks noChangeArrowheads="1"/>
              </p:cNvSpPr>
              <p:nvPr/>
            </p:nvSpPr>
            <p:spPr bwMode="auto">
              <a:xfrm>
                <a:off x="2329637" y="2324702"/>
                <a:ext cx="205333" cy="1941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34" name="Oval 81">
                <a:extLst>
                  <a:ext uri="{FF2B5EF4-FFF2-40B4-BE49-F238E27FC236}">
                    <a16:creationId xmlns:a16="http://schemas.microsoft.com/office/drawing/2014/main" id="{AD1C8597-DC0B-464E-B5C9-1F6415836A52}"/>
                  </a:ext>
                </a:extLst>
              </p:cNvPr>
              <p:cNvSpPr>
                <a:spLocks noChangeArrowheads="1"/>
              </p:cNvSpPr>
              <p:nvPr/>
            </p:nvSpPr>
            <p:spPr bwMode="auto">
              <a:xfrm>
                <a:off x="2941889" y="2324704"/>
                <a:ext cx="205333" cy="2016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35" name="Freeform 82">
                <a:extLst>
                  <a:ext uri="{FF2B5EF4-FFF2-40B4-BE49-F238E27FC236}">
                    <a16:creationId xmlns:a16="http://schemas.microsoft.com/office/drawing/2014/main" id="{8E78B435-D064-498B-A117-9837C3F34789}"/>
                  </a:ext>
                </a:extLst>
              </p:cNvPr>
              <p:cNvSpPr>
                <a:spLocks/>
              </p:cNvSpPr>
              <p:nvPr/>
            </p:nvSpPr>
            <p:spPr bwMode="auto">
              <a:xfrm>
                <a:off x="2953087" y="2563641"/>
                <a:ext cx="283731" cy="227738"/>
              </a:xfrm>
              <a:custGeom>
                <a:avLst/>
                <a:gdLst>
                  <a:gd name="T0" fmla="*/ 32 w 32"/>
                  <a:gd name="T1" fmla="*/ 20 h 26"/>
                  <a:gd name="T2" fmla="*/ 11 w 32"/>
                  <a:gd name="T3" fmla="*/ 0 h 26"/>
                  <a:gd name="T4" fmla="*/ 0 w 32"/>
                  <a:gd name="T5" fmla="*/ 3 h 26"/>
                  <a:gd name="T6" fmla="*/ 12 w 32"/>
                  <a:gd name="T7" fmla="*/ 26 h 26"/>
                  <a:gd name="T8" fmla="*/ 32 w 32"/>
                  <a:gd name="T9" fmla="*/ 23 h 26"/>
                  <a:gd name="T10" fmla="*/ 32 w 32"/>
                  <a:gd name="T11" fmla="*/ 22 h 26"/>
                  <a:gd name="T12" fmla="*/ 32 w 32"/>
                  <a:gd name="T13" fmla="*/ 20 h 26"/>
                </a:gdLst>
                <a:ahLst/>
                <a:cxnLst>
                  <a:cxn ang="0">
                    <a:pos x="T0" y="T1"/>
                  </a:cxn>
                  <a:cxn ang="0">
                    <a:pos x="T2" y="T3"/>
                  </a:cxn>
                  <a:cxn ang="0">
                    <a:pos x="T4" y="T5"/>
                  </a:cxn>
                  <a:cxn ang="0">
                    <a:pos x="T6" y="T7"/>
                  </a:cxn>
                  <a:cxn ang="0">
                    <a:pos x="T8" y="T9"/>
                  </a:cxn>
                  <a:cxn ang="0">
                    <a:pos x="T10" y="T11"/>
                  </a:cxn>
                  <a:cxn ang="0">
                    <a:pos x="T12" y="T13"/>
                  </a:cxn>
                </a:cxnLst>
                <a:rect l="0" t="0" r="r" b="b"/>
                <a:pathLst>
                  <a:path w="32" h="26">
                    <a:moveTo>
                      <a:pt x="32" y="20"/>
                    </a:moveTo>
                    <a:cubicBezTo>
                      <a:pt x="31" y="9"/>
                      <a:pt x="22" y="0"/>
                      <a:pt x="11" y="0"/>
                    </a:cubicBezTo>
                    <a:cubicBezTo>
                      <a:pt x="7" y="0"/>
                      <a:pt x="4" y="1"/>
                      <a:pt x="0" y="3"/>
                    </a:cubicBezTo>
                    <a:cubicBezTo>
                      <a:pt x="7" y="9"/>
                      <a:pt x="11" y="17"/>
                      <a:pt x="12" y="26"/>
                    </a:cubicBezTo>
                    <a:cubicBezTo>
                      <a:pt x="19" y="26"/>
                      <a:pt x="26" y="25"/>
                      <a:pt x="32" y="23"/>
                    </a:cubicBezTo>
                    <a:cubicBezTo>
                      <a:pt x="32" y="22"/>
                      <a:pt x="32" y="22"/>
                      <a:pt x="32" y="22"/>
                    </a:cubicBezTo>
                    <a:cubicBezTo>
                      <a:pt x="32" y="21"/>
                      <a:pt x="32" y="21"/>
                      <a:pt x="3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36" name="Freeform 84">
                <a:extLst>
                  <a:ext uri="{FF2B5EF4-FFF2-40B4-BE49-F238E27FC236}">
                    <a16:creationId xmlns:a16="http://schemas.microsoft.com/office/drawing/2014/main" id="{43E61850-74ED-480A-BD12-119F14C7648C}"/>
                  </a:ext>
                </a:extLst>
              </p:cNvPr>
              <p:cNvSpPr>
                <a:spLocks/>
              </p:cNvSpPr>
              <p:nvPr/>
            </p:nvSpPr>
            <p:spPr bwMode="auto">
              <a:xfrm>
                <a:off x="2471509" y="2526300"/>
                <a:ext cx="541329" cy="328538"/>
              </a:xfrm>
              <a:custGeom>
                <a:avLst/>
                <a:gdLst>
                  <a:gd name="T0" fmla="*/ 30 w 61"/>
                  <a:gd name="T1" fmla="*/ 0 h 37"/>
                  <a:gd name="T2" fmla="*/ 0 w 61"/>
                  <a:gd name="T3" fmla="*/ 28 h 37"/>
                  <a:gd name="T4" fmla="*/ 0 w 61"/>
                  <a:gd name="T5" fmla="*/ 31 h 37"/>
                  <a:gd name="T6" fmla="*/ 0 w 61"/>
                  <a:gd name="T7" fmla="*/ 32 h 37"/>
                  <a:gd name="T8" fmla="*/ 30 w 61"/>
                  <a:gd name="T9" fmla="*/ 37 h 37"/>
                  <a:gd name="T10" fmla="*/ 61 w 61"/>
                  <a:gd name="T11" fmla="*/ 32 h 37"/>
                  <a:gd name="T12" fmla="*/ 61 w 61"/>
                  <a:gd name="T13" fmla="*/ 31 h 37"/>
                  <a:gd name="T14" fmla="*/ 61 w 61"/>
                  <a:gd name="T15" fmla="*/ 28 h 37"/>
                  <a:gd name="T16" fmla="*/ 30 w 6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7">
                    <a:moveTo>
                      <a:pt x="30" y="0"/>
                    </a:moveTo>
                    <a:cubicBezTo>
                      <a:pt x="14" y="0"/>
                      <a:pt x="1" y="13"/>
                      <a:pt x="0" y="28"/>
                    </a:cubicBezTo>
                    <a:cubicBezTo>
                      <a:pt x="0" y="29"/>
                      <a:pt x="0" y="30"/>
                      <a:pt x="0" y="31"/>
                    </a:cubicBezTo>
                    <a:cubicBezTo>
                      <a:pt x="0" y="32"/>
                      <a:pt x="0" y="32"/>
                      <a:pt x="0" y="32"/>
                    </a:cubicBezTo>
                    <a:cubicBezTo>
                      <a:pt x="10" y="35"/>
                      <a:pt x="20" y="37"/>
                      <a:pt x="30" y="37"/>
                    </a:cubicBezTo>
                    <a:cubicBezTo>
                      <a:pt x="41" y="37"/>
                      <a:pt x="51" y="35"/>
                      <a:pt x="61" y="32"/>
                    </a:cubicBezTo>
                    <a:cubicBezTo>
                      <a:pt x="61" y="31"/>
                      <a:pt x="61" y="31"/>
                      <a:pt x="61" y="31"/>
                    </a:cubicBezTo>
                    <a:cubicBezTo>
                      <a:pt x="61" y="30"/>
                      <a:pt x="61" y="29"/>
                      <a:pt x="61" y="28"/>
                    </a:cubicBezTo>
                    <a:cubicBezTo>
                      <a:pt x="59" y="13"/>
                      <a:pt x="4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37" name="Oval 85">
                <a:extLst>
                  <a:ext uri="{FF2B5EF4-FFF2-40B4-BE49-F238E27FC236}">
                    <a16:creationId xmlns:a16="http://schemas.microsoft.com/office/drawing/2014/main" id="{A3929EB0-6C6E-4B4C-A4D5-893CF29C1A7F}"/>
                  </a:ext>
                </a:extLst>
              </p:cNvPr>
              <p:cNvSpPr>
                <a:spLocks noChangeArrowheads="1"/>
              </p:cNvSpPr>
              <p:nvPr/>
            </p:nvSpPr>
            <p:spPr bwMode="auto">
              <a:xfrm>
                <a:off x="2598432" y="2190309"/>
                <a:ext cx="291197" cy="283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grpSp>
        <p:pic>
          <p:nvPicPr>
            <p:cNvPr id="38" name="Picture 37">
              <a:extLst>
                <a:ext uri="{FF2B5EF4-FFF2-40B4-BE49-F238E27FC236}">
                  <a16:creationId xmlns:a16="http://schemas.microsoft.com/office/drawing/2014/main" id="{FFB98E22-BAA1-4A77-B385-184F1D70CD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200" y="3290456"/>
              <a:ext cx="618794" cy="618794"/>
            </a:xfrm>
            <a:prstGeom prst="rect">
              <a:avLst/>
            </a:prstGeom>
          </p:spPr>
        </p:pic>
        <p:sp>
          <p:nvSpPr>
            <p:cNvPr id="39" name="Arrow: Left-Right 38">
              <a:extLst>
                <a:ext uri="{FF2B5EF4-FFF2-40B4-BE49-F238E27FC236}">
                  <a16:creationId xmlns:a16="http://schemas.microsoft.com/office/drawing/2014/main" id="{6EC58752-D4EA-42DA-B24B-7085D0DA766D}"/>
                </a:ext>
              </a:extLst>
            </p:cNvPr>
            <p:cNvSpPr/>
            <p:nvPr/>
          </p:nvSpPr>
          <p:spPr bwMode="auto">
            <a:xfrm>
              <a:off x="1343231" y="3491327"/>
              <a:ext cx="375430" cy="229998"/>
            </a:xfrm>
            <a:prstGeom prst="leftRight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a:endParaRPr>
            </a:p>
          </p:txBody>
        </p:sp>
      </p:grpSp>
      <p:grpSp>
        <p:nvGrpSpPr>
          <p:cNvPr id="94" name="Group 93">
            <a:extLst>
              <a:ext uri="{FF2B5EF4-FFF2-40B4-BE49-F238E27FC236}">
                <a16:creationId xmlns:a16="http://schemas.microsoft.com/office/drawing/2014/main" id="{42333D9A-543D-4F85-ACAE-346D7044E0AD}"/>
              </a:ext>
            </a:extLst>
          </p:cNvPr>
          <p:cNvGrpSpPr/>
          <p:nvPr/>
        </p:nvGrpSpPr>
        <p:grpSpPr>
          <a:xfrm>
            <a:off x="3178930" y="1353629"/>
            <a:ext cx="2745106" cy="2436243"/>
            <a:chOff x="4493666" y="1194055"/>
            <a:chExt cx="3660142" cy="3218394"/>
          </a:xfrm>
        </p:grpSpPr>
        <p:sp>
          <p:nvSpPr>
            <p:cNvPr id="11" name="Content Placeholder 4">
              <a:extLst>
                <a:ext uri="{FF2B5EF4-FFF2-40B4-BE49-F238E27FC236}">
                  <a16:creationId xmlns:a16="http://schemas.microsoft.com/office/drawing/2014/main" id="{741A78E7-24D4-4700-979A-3832022831CB}"/>
                </a:ext>
              </a:extLst>
            </p:cNvPr>
            <p:cNvSpPr txBox="1">
              <a:spLocks/>
            </p:cNvSpPr>
            <p:nvPr/>
          </p:nvSpPr>
          <p:spPr>
            <a:xfrm>
              <a:off x="4493666" y="1194055"/>
              <a:ext cx="3660142" cy="3218394"/>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sz="2100" dirty="0">
                  <a:solidFill>
                    <a:prstClr val="black"/>
                  </a:solidFill>
                  <a:latin typeface="Calibri" panose="020F0502020204030204"/>
                </a:rPr>
                <a:t>Host</a:t>
              </a: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r>
                <a:rPr lang="en-US" sz="2100" dirty="0">
                  <a:solidFill>
                    <a:prstClr val="black"/>
                  </a:solidFill>
                  <a:latin typeface="Calibri" panose="020F0502020204030204"/>
                </a:rPr>
                <a:t>	</a:t>
              </a:r>
            </a:p>
          </p:txBody>
        </p:sp>
        <p:sp>
          <p:nvSpPr>
            <p:cNvPr id="41" name="TextBox 40">
              <a:extLst>
                <a:ext uri="{FF2B5EF4-FFF2-40B4-BE49-F238E27FC236}">
                  <a16:creationId xmlns:a16="http://schemas.microsoft.com/office/drawing/2014/main" id="{40B50729-CD22-4E90-8105-B3BDE32CEFC0}"/>
                </a:ext>
              </a:extLst>
            </p:cNvPr>
            <p:cNvSpPr txBox="1"/>
            <p:nvPr/>
          </p:nvSpPr>
          <p:spPr>
            <a:xfrm>
              <a:off x="7018248" y="2410989"/>
              <a:ext cx="246308" cy="420988"/>
            </a:xfrm>
            <a:prstGeom prst="rect">
              <a:avLst/>
            </a:prstGeom>
            <a:noFill/>
          </p:spPr>
          <p:txBody>
            <a:bodyPr wrap="none" rtlCol="0">
              <a:spAutoFit/>
            </a:bodyPr>
            <a:lstStyle/>
            <a:p>
              <a:pPr algn="ctr" defTabSz="685709">
                <a:defRPr/>
              </a:pPr>
              <a:endParaRPr lang="en-US" sz="1471" dirty="0">
                <a:solidFill>
                  <a:srgbClr val="FFFFFF"/>
                </a:solidFill>
                <a:latin typeface="Segoe UI Light" panose="020B0502040204020203" pitchFamily="34" charset="0"/>
              </a:endParaRPr>
            </a:p>
          </p:txBody>
        </p:sp>
        <p:grpSp>
          <p:nvGrpSpPr>
            <p:cNvPr id="44" name="Group 43">
              <a:extLst>
                <a:ext uri="{FF2B5EF4-FFF2-40B4-BE49-F238E27FC236}">
                  <a16:creationId xmlns:a16="http://schemas.microsoft.com/office/drawing/2014/main" id="{55543FAD-BB3B-483B-9FD7-6E1E26C2CAEA}"/>
                </a:ext>
              </a:extLst>
            </p:cNvPr>
            <p:cNvGrpSpPr/>
            <p:nvPr/>
          </p:nvGrpSpPr>
          <p:grpSpPr>
            <a:xfrm>
              <a:off x="5485564" y="2213949"/>
              <a:ext cx="2623221" cy="1489420"/>
              <a:chOff x="4220090" y="2676525"/>
              <a:chExt cx="3684884" cy="1971958"/>
            </a:xfrm>
          </p:grpSpPr>
          <p:sp>
            <p:nvSpPr>
              <p:cNvPr id="45" name="Freeform 225">
                <a:extLst>
                  <a:ext uri="{FF2B5EF4-FFF2-40B4-BE49-F238E27FC236}">
                    <a16:creationId xmlns:a16="http://schemas.microsoft.com/office/drawing/2014/main" id="{9640ABCF-A79D-4124-B595-B6A229805DF9}"/>
                  </a:ext>
                </a:extLst>
              </p:cNvPr>
              <p:cNvSpPr>
                <a:spLocks/>
              </p:cNvSpPr>
              <p:nvPr/>
            </p:nvSpPr>
            <p:spPr bwMode="auto">
              <a:xfrm>
                <a:off x="4220090" y="2676525"/>
                <a:ext cx="3684884" cy="1971958"/>
              </a:xfrm>
              <a:custGeom>
                <a:avLst/>
                <a:gdLst>
                  <a:gd name="T0" fmla="*/ 359 w 424"/>
                  <a:gd name="T1" fmla="*/ 234 h 234"/>
                  <a:gd name="T2" fmla="*/ 49 w 424"/>
                  <a:gd name="T3" fmla="*/ 234 h 234"/>
                  <a:gd name="T4" fmla="*/ 0 w 424"/>
                  <a:gd name="T5" fmla="*/ 184 h 234"/>
                  <a:gd name="T6" fmla="*/ 44 w 424"/>
                  <a:gd name="T7" fmla="*/ 136 h 234"/>
                  <a:gd name="T8" fmla="*/ 125 w 424"/>
                  <a:gd name="T9" fmla="*/ 69 h 234"/>
                  <a:gd name="T10" fmla="*/ 131 w 424"/>
                  <a:gd name="T11" fmla="*/ 69 h 234"/>
                  <a:gd name="T12" fmla="*/ 237 w 424"/>
                  <a:gd name="T13" fmla="*/ 0 h 234"/>
                  <a:gd name="T14" fmla="*/ 353 w 424"/>
                  <a:gd name="T15" fmla="*/ 103 h 234"/>
                  <a:gd name="T16" fmla="*/ 359 w 424"/>
                  <a:gd name="T17" fmla="*/ 102 h 234"/>
                  <a:gd name="T18" fmla="*/ 424 w 424"/>
                  <a:gd name="T19" fmla="*/ 168 h 234"/>
                  <a:gd name="T20" fmla="*/ 359 w 424"/>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234">
                    <a:moveTo>
                      <a:pt x="359" y="234"/>
                    </a:moveTo>
                    <a:cubicBezTo>
                      <a:pt x="49" y="234"/>
                      <a:pt x="49" y="234"/>
                      <a:pt x="49" y="234"/>
                    </a:cubicBezTo>
                    <a:cubicBezTo>
                      <a:pt x="22" y="234"/>
                      <a:pt x="0" y="213"/>
                      <a:pt x="0" y="184"/>
                    </a:cubicBezTo>
                    <a:cubicBezTo>
                      <a:pt x="0" y="160"/>
                      <a:pt x="19" y="138"/>
                      <a:pt x="44" y="136"/>
                    </a:cubicBezTo>
                    <a:cubicBezTo>
                      <a:pt x="51" y="97"/>
                      <a:pt x="85" y="69"/>
                      <a:pt x="125" y="69"/>
                    </a:cubicBezTo>
                    <a:cubicBezTo>
                      <a:pt x="127" y="69"/>
                      <a:pt x="129" y="69"/>
                      <a:pt x="131" y="69"/>
                    </a:cubicBezTo>
                    <a:cubicBezTo>
                      <a:pt x="151" y="28"/>
                      <a:pt x="192" y="0"/>
                      <a:pt x="237" y="0"/>
                    </a:cubicBezTo>
                    <a:cubicBezTo>
                      <a:pt x="296" y="0"/>
                      <a:pt x="346" y="45"/>
                      <a:pt x="353" y="103"/>
                    </a:cubicBezTo>
                    <a:cubicBezTo>
                      <a:pt x="355" y="102"/>
                      <a:pt x="358" y="102"/>
                      <a:pt x="359" y="102"/>
                    </a:cubicBezTo>
                    <a:cubicBezTo>
                      <a:pt x="395" y="102"/>
                      <a:pt x="424" y="132"/>
                      <a:pt x="424" y="168"/>
                    </a:cubicBezTo>
                    <a:cubicBezTo>
                      <a:pt x="424" y="205"/>
                      <a:pt x="395" y="234"/>
                      <a:pt x="359" y="234"/>
                    </a:cubicBezTo>
                    <a:close/>
                  </a:path>
                </a:pathLst>
              </a:custGeom>
              <a:solidFill>
                <a:schemeClr val="accent1"/>
              </a:solidFill>
              <a:ln w="22225">
                <a:solidFill>
                  <a:schemeClr val="bg1"/>
                </a:solidFill>
                <a:round/>
                <a:headEnd/>
                <a:tailEnd/>
              </a:ln>
              <a:extLst/>
            </p:spPr>
            <p:txBody>
              <a:bodyPr vert="horz" wrap="square" lIns="67232" tIns="33616" rIns="67232" bIns="33616" numCol="1" anchor="t" anchorCtr="0" compatLnSpc="1">
                <a:prstTxWarp prst="textNoShape">
                  <a:avLst/>
                </a:prstTxWarp>
              </a:bodyPr>
              <a:lstStyle/>
              <a:p>
                <a:pPr defTabSz="685709">
                  <a:defRPr/>
                </a:pPr>
                <a:endParaRPr lang="en-US" sz="662" dirty="0">
                  <a:solidFill>
                    <a:prstClr val="black"/>
                  </a:solidFill>
                  <a:latin typeface="Calibri Light"/>
                </a:endParaRPr>
              </a:p>
            </p:txBody>
          </p:sp>
          <p:sp>
            <p:nvSpPr>
              <p:cNvPr id="46" name="TextBox 45">
                <a:extLst>
                  <a:ext uri="{FF2B5EF4-FFF2-40B4-BE49-F238E27FC236}">
                    <a16:creationId xmlns:a16="http://schemas.microsoft.com/office/drawing/2014/main" id="{567DDDC4-6BB3-4724-9D5E-644D8F2E7848}"/>
                  </a:ext>
                </a:extLst>
              </p:cNvPr>
              <p:cNvSpPr txBox="1"/>
              <p:nvPr/>
            </p:nvSpPr>
            <p:spPr>
              <a:xfrm>
                <a:off x="6001466" y="3829930"/>
                <a:ext cx="345993" cy="557378"/>
              </a:xfrm>
              <a:prstGeom prst="rect">
                <a:avLst/>
              </a:prstGeom>
              <a:noFill/>
            </p:spPr>
            <p:txBody>
              <a:bodyPr wrap="none" rtlCol="0">
                <a:spAutoFit/>
              </a:bodyPr>
              <a:lstStyle/>
              <a:p>
                <a:pPr algn="ctr" defTabSz="685709">
                  <a:defRPr/>
                </a:pPr>
                <a:endParaRPr lang="en-US" sz="1471" dirty="0">
                  <a:solidFill>
                    <a:srgbClr val="FFFFFF"/>
                  </a:solidFill>
                  <a:latin typeface="Segoe UI Light" panose="020B0502040204020203" pitchFamily="34" charset="0"/>
                </a:endParaRPr>
              </a:p>
            </p:txBody>
          </p:sp>
          <p:sp>
            <p:nvSpPr>
              <p:cNvPr id="47" name="TextBox 46">
                <a:extLst>
                  <a:ext uri="{FF2B5EF4-FFF2-40B4-BE49-F238E27FC236}">
                    <a16:creationId xmlns:a16="http://schemas.microsoft.com/office/drawing/2014/main" id="{8ADD5507-6308-4F37-839D-588CB6127032}"/>
                  </a:ext>
                </a:extLst>
              </p:cNvPr>
              <p:cNvSpPr txBox="1"/>
              <p:nvPr/>
            </p:nvSpPr>
            <p:spPr>
              <a:xfrm>
                <a:off x="5598541" y="2918746"/>
                <a:ext cx="1322959" cy="557378"/>
              </a:xfrm>
              <a:prstGeom prst="rect">
                <a:avLst/>
              </a:prstGeom>
              <a:noFill/>
            </p:spPr>
            <p:txBody>
              <a:bodyPr wrap="none" rtlCol="0">
                <a:spAutoFit/>
              </a:bodyPr>
              <a:lstStyle/>
              <a:p>
                <a:pPr algn="ctr" defTabSz="685709">
                  <a:defRPr/>
                </a:pPr>
                <a:r>
                  <a:rPr lang="en-US" sz="1471" b="1" dirty="0">
                    <a:solidFill>
                      <a:srgbClr val="FFFFFF"/>
                    </a:solidFill>
                    <a:latin typeface="Segoe UI Semilight" panose="020B0402040204020203" pitchFamily="34" charset="0"/>
                    <a:cs typeface="Segoe UI Semilight" panose="020B0402040204020203" pitchFamily="34" charset="0"/>
                  </a:rPr>
                  <a:t>Azure </a:t>
                </a:r>
              </a:p>
            </p:txBody>
          </p:sp>
        </p:grpSp>
        <p:grpSp>
          <p:nvGrpSpPr>
            <p:cNvPr id="48" name="Group 47">
              <a:extLst>
                <a:ext uri="{FF2B5EF4-FFF2-40B4-BE49-F238E27FC236}">
                  <a16:creationId xmlns:a16="http://schemas.microsoft.com/office/drawing/2014/main" id="{0658FC53-5C93-4FF8-B11B-EF73D3E67D0C}"/>
                </a:ext>
              </a:extLst>
            </p:cNvPr>
            <p:cNvGrpSpPr>
              <a:grpSpLocks noChangeAspect="1"/>
            </p:cNvGrpSpPr>
            <p:nvPr/>
          </p:nvGrpSpPr>
          <p:grpSpPr bwMode="auto">
            <a:xfrm>
              <a:off x="5996361" y="2958651"/>
              <a:ext cx="830460" cy="562986"/>
              <a:chOff x="369" y="242"/>
              <a:chExt cx="1481" cy="1004"/>
            </a:xfrm>
            <a:solidFill>
              <a:schemeClr val="bg1"/>
            </a:solidFill>
          </p:grpSpPr>
          <p:sp>
            <p:nvSpPr>
              <p:cNvPr id="49" name="Freeform 7">
                <a:extLst>
                  <a:ext uri="{FF2B5EF4-FFF2-40B4-BE49-F238E27FC236}">
                    <a16:creationId xmlns:a16="http://schemas.microsoft.com/office/drawing/2014/main" id="{FAFADF6A-0D00-4126-9589-AF820CC9A55A}"/>
                  </a:ext>
                </a:extLst>
              </p:cNvPr>
              <p:cNvSpPr>
                <a:spLocks noEditPoints="1"/>
              </p:cNvSpPr>
              <p:nvPr/>
            </p:nvSpPr>
            <p:spPr bwMode="auto">
              <a:xfrm>
                <a:off x="369" y="242"/>
                <a:ext cx="1481" cy="991"/>
              </a:xfrm>
              <a:custGeom>
                <a:avLst/>
                <a:gdLst>
                  <a:gd name="T0" fmla="*/ 0 w 1481"/>
                  <a:gd name="T1" fmla="*/ 876 h 991"/>
                  <a:gd name="T2" fmla="*/ 1481 w 1481"/>
                  <a:gd name="T3" fmla="*/ 0 h 991"/>
                  <a:gd name="T4" fmla="*/ 30 w 1481"/>
                  <a:gd name="T5" fmla="*/ 850 h 991"/>
                  <a:gd name="T6" fmla="*/ 1452 w 1481"/>
                  <a:gd name="T7" fmla="*/ 26 h 991"/>
                  <a:gd name="T8" fmla="*/ 30 w 1481"/>
                  <a:gd name="T9" fmla="*/ 850 h 991"/>
                  <a:gd name="T10" fmla="*/ 265 w 1481"/>
                  <a:gd name="T11" fmla="*/ 387 h 991"/>
                  <a:gd name="T12" fmla="*/ 444 w 1481"/>
                  <a:gd name="T13" fmla="*/ 208 h 991"/>
                  <a:gd name="T14" fmla="*/ 444 w 1481"/>
                  <a:gd name="T15" fmla="*/ 671 h 991"/>
                  <a:gd name="T16" fmla="*/ 265 w 1481"/>
                  <a:gd name="T17" fmla="*/ 492 h 991"/>
                  <a:gd name="T18" fmla="*/ 444 w 1481"/>
                  <a:gd name="T19" fmla="*/ 671 h 991"/>
                  <a:gd name="T20" fmla="*/ 418 w 1481"/>
                  <a:gd name="T21" fmla="*/ 361 h 991"/>
                  <a:gd name="T22" fmla="*/ 291 w 1481"/>
                  <a:gd name="T23" fmla="*/ 235 h 991"/>
                  <a:gd name="T24" fmla="*/ 291 w 1481"/>
                  <a:gd name="T25" fmla="*/ 644 h 991"/>
                  <a:gd name="T26" fmla="*/ 418 w 1481"/>
                  <a:gd name="T27" fmla="*/ 518 h 991"/>
                  <a:gd name="T28" fmla="*/ 291 w 1481"/>
                  <a:gd name="T29" fmla="*/ 644 h 991"/>
                  <a:gd name="T30" fmla="*/ 1086 w 1481"/>
                  <a:gd name="T31" fmla="*/ 965 h 991"/>
                  <a:gd name="T32" fmla="*/ 455 w 1481"/>
                  <a:gd name="T33" fmla="*/ 991 h 991"/>
                  <a:gd name="T34" fmla="*/ 836 w 1481"/>
                  <a:gd name="T35" fmla="*/ 387 h 991"/>
                  <a:gd name="T36" fmla="*/ 653 w 1481"/>
                  <a:gd name="T37" fmla="*/ 208 h 991"/>
                  <a:gd name="T38" fmla="*/ 836 w 1481"/>
                  <a:gd name="T39" fmla="*/ 387 h 991"/>
                  <a:gd name="T40" fmla="*/ 653 w 1481"/>
                  <a:gd name="T41" fmla="*/ 671 h 991"/>
                  <a:gd name="T42" fmla="*/ 836 w 1481"/>
                  <a:gd name="T43" fmla="*/ 492 h 991"/>
                  <a:gd name="T44" fmla="*/ 683 w 1481"/>
                  <a:gd name="T45" fmla="*/ 361 h 991"/>
                  <a:gd name="T46" fmla="*/ 806 w 1481"/>
                  <a:gd name="T47" fmla="*/ 235 h 991"/>
                  <a:gd name="T48" fmla="*/ 683 w 1481"/>
                  <a:gd name="T49" fmla="*/ 361 h 991"/>
                  <a:gd name="T50" fmla="*/ 806 w 1481"/>
                  <a:gd name="T51" fmla="*/ 644 h 991"/>
                  <a:gd name="T52" fmla="*/ 683 w 1481"/>
                  <a:gd name="T53" fmla="*/ 518 h 991"/>
                  <a:gd name="T54" fmla="*/ 1224 w 1481"/>
                  <a:gd name="T55" fmla="*/ 387 h 991"/>
                  <a:gd name="T56" fmla="*/ 1041 w 1481"/>
                  <a:gd name="T57" fmla="*/ 208 h 991"/>
                  <a:gd name="T58" fmla="*/ 1224 w 1481"/>
                  <a:gd name="T59" fmla="*/ 387 h 991"/>
                  <a:gd name="T60" fmla="*/ 1041 w 1481"/>
                  <a:gd name="T61" fmla="*/ 671 h 991"/>
                  <a:gd name="T62" fmla="*/ 1224 w 1481"/>
                  <a:gd name="T63" fmla="*/ 492 h 991"/>
                  <a:gd name="T64" fmla="*/ 1071 w 1481"/>
                  <a:gd name="T65" fmla="*/ 361 h 991"/>
                  <a:gd name="T66" fmla="*/ 1194 w 1481"/>
                  <a:gd name="T67" fmla="*/ 235 h 991"/>
                  <a:gd name="T68" fmla="*/ 1071 w 1481"/>
                  <a:gd name="T69" fmla="*/ 361 h 991"/>
                  <a:gd name="T70" fmla="*/ 1194 w 1481"/>
                  <a:gd name="T71" fmla="*/ 644 h 991"/>
                  <a:gd name="T72" fmla="*/ 1071 w 1481"/>
                  <a:gd name="T73" fmla="*/ 518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991">
                    <a:moveTo>
                      <a:pt x="1481" y="876"/>
                    </a:moveTo>
                    <a:lnTo>
                      <a:pt x="0" y="876"/>
                    </a:lnTo>
                    <a:lnTo>
                      <a:pt x="0" y="0"/>
                    </a:lnTo>
                    <a:lnTo>
                      <a:pt x="1481" y="0"/>
                    </a:lnTo>
                    <a:lnTo>
                      <a:pt x="1481" y="876"/>
                    </a:lnTo>
                    <a:close/>
                    <a:moveTo>
                      <a:pt x="30" y="850"/>
                    </a:moveTo>
                    <a:lnTo>
                      <a:pt x="1452" y="850"/>
                    </a:lnTo>
                    <a:lnTo>
                      <a:pt x="1452" y="26"/>
                    </a:lnTo>
                    <a:lnTo>
                      <a:pt x="30" y="26"/>
                    </a:lnTo>
                    <a:lnTo>
                      <a:pt x="30" y="850"/>
                    </a:lnTo>
                    <a:close/>
                    <a:moveTo>
                      <a:pt x="444" y="387"/>
                    </a:moveTo>
                    <a:lnTo>
                      <a:pt x="265" y="387"/>
                    </a:lnTo>
                    <a:lnTo>
                      <a:pt x="265" y="208"/>
                    </a:lnTo>
                    <a:lnTo>
                      <a:pt x="444" y="208"/>
                    </a:lnTo>
                    <a:lnTo>
                      <a:pt x="444" y="387"/>
                    </a:lnTo>
                    <a:close/>
                    <a:moveTo>
                      <a:pt x="444" y="671"/>
                    </a:moveTo>
                    <a:lnTo>
                      <a:pt x="265" y="671"/>
                    </a:lnTo>
                    <a:lnTo>
                      <a:pt x="265" y="492"/>
                    </a:lnTo>
                    <a:lnTo>
                      <a:pt x="444" y="492"/>
                    </a:lnTo>
                    <a:lnTo>
                      <a:pt x="444" y="671"/>
                    </a:lnTo>
                    <a:close/>
                    <a:moveTo>
                      <a:pt x="291" y="361"/>
                    </a:moveTo>
                    <a:lnTo>
                      <a:pt x="418" y="361"/>
                    </a:lnTo>
                    <a:lnTo>
                      <a:pt x="418" y="235"/>
                    </a:lnTo>
                    <a:lnTo>
                      <a:pt x="291" y="235"/>
                    </a:lnTo>
                    <a:lnTo>
                      <a:pt x="291" y="361"/>
                    </a:lnTo>
                    <a:close/>
                    <a:moveTo>
                      <a:pt x="291" y="644"/>
                    </a:moveTo>
                    <a:lnTo>
                      <a:pt x="418" y="644"/>
                    </a:lnTo>
                    <a:lnTo>
                      <a:pt x="418" y="518"/>
                    </a:lnTo>
                    <a:lnTo>
                      <a:pt x="291" y="518"/>
                    </a:lnTo>
                    <a:lnTo>
                      <a:pt x="291" y="644"/>
                    </a:lnTo>
                    <a:close/>
                    <a:moveTo>
                      <a:pt x="455" y="965"/>
                    </a:moveTo>
                    <a:lnTo>
                      <a:pt x="1086" y="965"/>
                    </a:lnTo>
                    <a:lnTo>
                      <a:pt x="1086" y="991"/>
                    </a:lnTo>
                    <a:lnTo>
                      <a:pt x="455" y="991"/>
                    </a:lnTo>
                    <a:lnTo>
                      <a:pt x="455" y="965"/>
                    </a:lnTo>
                    <a:close/>
                    <a:moveTo>
                      <a:pt x="836" y="387"/>
                    </a:moveTo>
                    <a:lnTo>
                      <a:pt x="653" y="387"/>
                    </a:lnTo>
                    <a:lnTo>
                      <a:pt x="653" y="208"/>
                    </a:lnTo>
                    <a:lnTo>
                      <a:pt x="836" y="208"/>
                    </a:lnTo>
                    <a:lnTo>
                      <a:pt x="836" y="387"/>
                    </a:lnTo>
                    <a:close/>
                    <a:moveTo>
                      <a:pt x="836" y="671"/>
                    </a:moveTo>
                    <a:lnTo>
                      <a:pt x="653" y="671"/>
                    </a:lnTo>
                    <a:lnTo>
                      <a:pt x="653" y="492"/>
                    </a:lnTo>
                    <a:lnTo>
                      <a:pt x="836" y="492"/>
                    </a:lnTo>
                    <a:lnTo>
                      <a:pt x="836" y="671"/>
                    </a:lnTo>
                    <a:close/>
                    <a:moveTo>
                      <a:pt x="683" y="361"/>
                    </a:moveTo>
                    <a:lnTo>
                      <a:pt x="806" y="361"/>
                    </a:lnTo>
                    <a:lnTo>
                      <a:pt x="806" y="235"/>
                    </a:lnTo>
                    <a:lnTo>
                      <a:pt x="683" y="235"/>
                    </a:lnTo>
                    <a:lnTo>
                      <a:pt x="683" y="361"/>
                    </a:lnTo>
                    <a:close/>
                    <a:moveTo>
                      <a:pt x="683" y="644"/>
                    </a:moveTo>
                    <a:lnTo>
                      <a:pt x="806" y="644"/>
                    </a:lnTo>
                    <a:lnTo>
                      <a:pt x="806" y="518"/>
                    </a:lnTo>
                    <a:lnTo>
                      <a:pt x="683" y="518"/>
                    </a:lnTo>
                    <a:lnTo>
                      <a:pt x="683" y="644"/>
                    </a:lnTo>
                    <a:close/>
                    <a:moveTo>
                      <a:pt x="1224" y="387"/>
                    </a:moveTo>
                    <a:lnTo>
                      <a:pt x="1041" y="387"/>
                    </a:lnTo>
                    <a:lnTo>
                      <a:pt x="1041" y="208"/>
                    </a:lnTo>
                    <a:lnTo>
                      <a:pt x="1224" y="208"/>
                    </a:lnTo>
                    <a:lnTo>
                      <a:pt x="1224" y="387"/>
                    </a:lnTo>
                    <a:close/>
                    <a:moveTo>
                      <a:pt x="1224" y="671"/>
                    </a:moveTo>
                    <a:lnTo>
                      <a:pt x="1041" y="671"/>
                    </a:lnTo>
                    <a:lnTo>
                      <a:pt x="1041" y="492"/>
                    </a:lnTo>
                    <a:lnTo>
                      <a:pt x="1224" y="492"/>
                    </a:lnTo>
                    <a:lnTo>
                      <a:pt x="1224" y="671"/>
                    </a:lnTo>
                    <a:close/>
                    <a:moveTo>
                      <a:pt x="1071" y="361"/>
                    </a:moveTo>
                    <a:lnTo>
                      <a:pt x="1194" y="361"/>
                    </a:lnTo>
                    <a:lnTo>
                      <a:pt x="1194" y="235"/>
                    </a:lnTo>
                    <a:lnTo>
                      <a:pt x="1071" y="235"/>
                    </a:lnTo>
                    <a:lnTo>
                      <a:pt x="1071" y="361"/>
                    </a:lnTo>
                    <a:close/>
                    <a:moveTo>
                      <a:pt x="1071" y="644"/>
                    </a:moveTo>
                    <a:lnTo>
                      <a:pt x="1194" y="644"/>
                    </a:lnTo>
                    <a:lnTo>
                      <a:pt x="1194" y="518"/>
                    </a:lnTo>
                    <a:lnTo>
                      <a:pt x="1071" y="518"/>
                    </a:lnTo>
                    <a:lnTo>
                      <a:pt x="1071" y="644"/>
                    </a:lnTo>
                    <a:close/>
                  </a:path>
                </a:pathLst>
              </a:custGeom>
              <a:grpFill/>
              <a:ln w="3175" cmpd="sng">
                <a:noFill/>
                <a:round/>
                <a:headEnd/>
                <a:tailEnd/>
              </a:ln>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sp>
            <p:nvSpPr>
              <p:cNvPr id="50" name="Freeform 8">
                <a:extLst>
                  <a:ext uri="{FF2B5EF4-FFF2-40B4-BE49-F238E27FC236}">
                    <a16:creationId xmlns:a16="http://schemas.microsoft.com/office/drawing/2014/main" id="{A3801EF6-7A0B-4FA7-82C3-A2BC01464083}"/>
                  </a:ext>
                </a:extLst>
              </p:cNvPr>
              <p:cNvSpPr>
                <a:spLocks noEditPoints="1"/>
              </p:cNvSpPr>
              <p:nvPr/>
            </p:nvSpPr>
            <p:spPr bwMode="auto">
              <a:xfrm>
                <a:off x="369" y="254"/>
                <a:ext cx="1481" cy="992"/>
              </a:xfrm>
              <a:custGeom>
                <a:avLst/>
                <a:gdLst>
                  <a:gd name="T0" fmla="*/ 0 w 1481"/>
                  <a:gd name="T1" fmla="*/ 876 h 992"/>
                  <a:gd name="T2" fmla="*/ 1481 w 1481"/>
                  <a:gd name="T3" fmla="*/ 0 h 992"/>
                  <a:gd name="T4" fmla="*/ 30 w 1481"/>
                  <a:gd name="T5" fmla="*/ 850 h 992"/>
                  <a:gd name="T6" fmla="*/ 1452 w 1481"/>
                  <a:gd name="T7" fmla="*/ 26 h 992"/>
                  <a:gd name="T8" fmla="*/ 30 w 1481"/>
                  <a:gd name="T9" fmla="*/ 850 h 992"/>
                  <a:gd name="T10" fmla="*/ 265 w 1481"/>
                  <a:gd name="T11" fmla="*/ 388 h 992"/>
                  <a:gd name="T12" fmla="*/ 444 w 1481"/>
                  <a:gd name="T13" fmla="*/ 209 h 992"/>
                  <a:gd name="T14" fmla="*/ 444 w 1481"/>
                  <a:gd name="T15" fmla="*/ 671 h 992"/>
                  <a:gd name="T16" fmla="*/ 265 w 1481"/>
                  <a:gd name="T17" fmla="*/ 493 h 992"/>
                  <a:gd name="T18" fmla="*/ 444 w 1481"/>
                  <a:gd name="T19" fmla="*/ 671 h 992"/>
                  <a:gd name="T20" fmla="*/ 418 w 1481"/>
                  <a:gd name="T21" fmla="*/ 362 h 992"/>
                  <a:gd name="T22" fmla="*/ 291 w 1481"/>
                  <a:gd name="T23" fmla="*/ 235 h 992"/>
                  <a:gd name="T24" fmla="*/ 291 w 1481"/>
                  <a:gd name="T25" fmla="*/ 645 h 992"/>
                  <a:gd name="T26" fmla="*/ 418 w 1481"/>
                  <a:gd name="T27" fmla="*/ 518 h 992"/>
                  <a:gd name="T28" fmla="*/ 291 w 1481"/>
                  <a:gd name="T29" fmla="*/ 645 h 992"/>
                  <a:gd name="T30" fmla="*/ 1086 w 1481"/>
                  <a:gd name="T31" fmla="*/ 966 h 992"/>
                  <a:gd name="T32" fmla="*/ 455 w 1481"/>
                  <a:gd name="T33" fmla="*/ 992 h 992"/>
                  <a:gd name="T34" fmla="*/ 836 w 1481"/>
                  <a:gd name="T35" fmla="*/ 388 h 992"/>
                  <a:gd name="T36" fmla="*/ 653 w 1481"/>
                  <a:gd name="T37" fmla="*/ 209 h 992"/>
                  <a:gd name="T38" fmla="*/ 836 w 1481"/>
                  <a:gd name="T39" fmla="*/ 388 h 992"/>
                  <a:gd name="T40" fmla="*/ 653 w 1481"/>
                  <a:gd name="T41" fmla="*/ 671 h 992"/>
                  <a:gd name="T42" fmla="*/ 836 w 1481"/>
                  <a:gd name="T43" fmla="*/ 493 h 992"/>
                  <a:gd name="T44" fmla="*/ 683 w 1481"/>
                  <a:gd name="T45" fmla="*/ 362 h 992"/>
                  <a:gd name="T46" fmla="*/ 806 w 1481"/>
                  <a:gd name="T47" fmla="*/ 235 h 992"/>
                  <a:gd name="T48" fmla="*/ 683 w 1481"/>
                  <a:gd name="T49" fmla="*/ 362 h 992"/>
                  <a:gd name="T50" fmla="*/ 806 w 1481"/>
                  <a:gd name="T51" fmla="*/ 645 h 992"/>
                  <a:gd name="T52" fmla="*/ 683 w 1481"/>
                  <a:gd name="T53" fmla="*/ 518 h 992"/>
                  <a:gd name="T54" fmla="*/ 1224 w 1481"/>
                  <a:gd name="T55" fmla="*/ 388 h 992"/>
                  <a:gd name="T56" fmla="*/ 1041 w 1481"/>
                  <a:gd name="T57" fmla="*/ 209 h 992"/>
                  <a:gd name="T58" fmla="*/ 1224 w 1481"/>
                  <a:gd name="T59" fmla="*/ 388 h 992"/>
                  <a:gd name="T60" fmla="*/ 1041 w 1481"/>
                  <a:gd name="T61" fmla="*/ 671 h 992"/>
                  <a:gd name="T62" fmla="*/ 1224 w 1481"/>
                  <a:gd name="T63" fmla="*/ 493 h 992"/>
                  <a:gd name="T64" fmla="*/ 1071 w 1481"/>
                  <a:gd name="T65" fmla="*/ 362 h 992"/>
                  <a:gd name="T66" fmla="*/ 1194 w 1481"/>
                  <a:gd name="T67" fmla="*/ 235 h 992"/>
                  <a:gd name="T68" fmla="*/ 1071 w 1481"/>
                  <a:gd name="T69" fmla="*/ 362 h 992"/>
                  <a:gd name="T70" fmla="*/ 1194 w 1481"/>
                  <a:gd name="T71" fmla="*/ 645 h 992"/>
                  <a:gd name="T72" fmla="*/ 1071 w 1481"/>
                  <a:gd name="T73" fmla="*/ 518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992">
                    <a:moveTo>
                      <a:pt x="1481" y="876"/>
                    </a:moveTo>
                    <a:lnTo>
                      <a:pt x="0" y="876"/>
                    </a:lnTo>
                    <a:lnTo>
                      <a:pt x="0" y="0"/>
                    </a:lnTo>
                    <a:lnTo>
                      <a:pt x="1481" y="0"/>
                    </a:lnTo>
                    <a:lnTo>
                      <a:pt x="1481" y="876"/>
                    </a:lnTo>
                    <a:close/>
                    <a:moveTo>
                      <a:pt x="30" y="850"/>
                    </a:moveTo>
                    <a:lnTo>
                      <a:pt x="1452" y="850"/>
                    </a:lnTo>
                    <a:lnTo>
                      <a:pt x="1452" y="26"/>
                    </a:lnTo>
                    <a:lnTo>
                      <a:pt x="30" y="26"/>
                    </a:lnTo>
                    <a:lnTo>
                      <a:pt x="30" y="850"/>
                    </a:lnTo>
                    <a:close/>
                    <a:moveTo>
                      <a:pt x="444" y="388"/>
                    </a:moveTo>
                    <a:lnTo>
                      <a:pt x="265" y="388"/>
                    </a:lnTo>
                    <a:lnTo>
                      <a:pt x="265" y="209"/>
                    </a:lnTo>
                    <a:lnTo>
                      <a:pt x="444" y="209"/>
                    </a:lnTo>
                    <a:lnTo>
                      <a:pt x="444" y="388"/>
                    </a:lnTo>
                    <a:close/>
                    <a:moveTo>
                      <a:pt x="444" y="671"/>
                    </a:moveTo>
                    <a:lnTo>
                      <a:pt x="265" y="671"/>
                    </a:lnTo>
                    <a:lnTo>
                      <a:pt x="265" y="493"/>
                    </a:lnTo>
                    <a:lnTo>
                      <a:pt x="444" y="493"/>
                    </a:lnTo>
                    <a:lnTo>
                      <a:pt x="444" y="671"/>
                    </a:lnTo>
                    <a:close/>
                    <a:moveTo>
                      <a:pt x="291" y="362"/>
                    </a:moveTo>
                    <a:lnTo>
                      <a:pt x="418" y="362"/>
                    </a:lnTo>
                    <a:lnTo>
                      <a:pt x="418" y="235"/>
                    </a:lnTo>
                    <a:lnTo>
                      <a:pt x="291" y="235"/>
                    </a:lnTo>
                    <a:lnTo>
                      <a:pt x="291" y="362"/>
                    </a:lnTo>
                    <a:close/>
                    <a:moveTo>
                      <a:pt x="291" y="645"/>
                    </a:moveTo>
                    <a:lnTo>
                      <a:pt x="418" y="645"/>
                    </a:lnTo>
                    <a:lnTo>
                      <a:pt x="418" y="518"/>
                    </a:lnTo>
                    <a:lnTo>
                      <a:pt x="291" y="518"/>
                    </a:lnTo>
                    <a:lnTo>
                      <a:pt x="291" y="645"/>
                    </a:lnTo>
                    <a:close/>
                    <a:moveTo>
                      <a:pt x="455" y="966"/>
                    </a:moveTo>
                    <a:lnTo>
                      <a:pt x="1086" y="966"/>
                    </a:lnTo>
                    <a:lnTo>
                      <a:pt x="1086" y="992"/>
                    </a:lnTo>
                    <a:lnTo>
                      <a:pt x="455" y="992"/>
                    </a:lnTo>
                    <a:lnTo>
                      <a:pt x="455" y="966"/>
                    </a:lnTo>
                    <a:close/>
                    <a:moveTo>
                      <a:pt x="836" y="388"/>
                    </a:moveTo>
                    <a:lnTo>
                      <a:pt x="653" y="388"/>
                    </a:lnTo>
                    <a:lnTo>
                      <a:pt x="653" y="209"/>
                    </a:lnTo>
                    <a:lnTo>
                      <a:pt x="836" y="209"/>
                    </a:lnTo>
                    <a:lnTo>
                      <a:pt x="836" y="388"/>
                    </a:lnTo>
                    <a:close/>
                    <a:moveTo>
                      <a:pt x="836" y="671"/>
                    </a:moveTo>
                    <a:lnTo>
                      <a:pt x="653" y="671"/>
                    </a:lnTo>
                    <a:lnTo>
                      <a:pt x="653" y="493"/>
                    </a:lnTo>
                    <a:lnTo>
                      <a:pt x="836" y="493"/>
                    </a:lnTo>
                    <a:lnTo>
                      <a:pt x="836" y="671"/>
                    </a:lnTo>
                    <a:close/>
                    <a:moveTo>
                      <a:pt x="683" y="362"/>
                    </a:moveTo>
                    <a:lnTo>
                      <a:pt x="806" y="362"/>
                    </a:lnTo>
                    <a:lnTo>
                      <a:pt x="806" y="235"/>
                    </a:lnTo>
                    <a:lnTo>
                      <a:pt x="683" y="235"/>
                    </a:lnTo>
                    <a:lnTo>
                      <a:pt x="683" y="362"/>
                    </a:lnTo>
                    <a:close/>
                    <a:moveTo>
                      <a:pt x="683" y="645"/>
                    </a:moveTo>
                    <a:lnTo>
                      <a:pt x="806" y="645"/>
                    </a:lnTo>
                    <a:lnTo>
                      <a:pt x="806" y="518"/>
                    </a:lnTo>
                    <a:lnTo>
                      <a:pt x="683" y="518"/>
                    </a:lnTo>
                    <a:lnTo>
                      <a:pt x="683" y="645"/>
                    </a:lnTo>
                    <a:close/>
                    <a:moveTo>
                      <a:pt x="1224" y="388"/>
                    </a:moveTo>
                    <a:lnTo>
                      <a:pt x="1041" y="388"/>
                    </a:lnTo>
                    <a:lnTo>
                      <a:pt x="1041" y="209"/>
                    </a:lnTo>
                    <a:lnTo>
                      <a:pt x="1224" y="209"/>
                    </a:lnTo>
                    <a:lnTo>
                      <a:pt x="1224" y="388"/>
                    </a:lnTo>
                    <a:close/>
                    <a:moveTo>
                      <a:pt x="1224" y="671"/>
                    </a:moveTo>
                    <a:lnTo>
                      <a:pt x="1041" y="671"/>
                    </a:lnTo>
                    <a:lnTo>
                      <a:pt x="1041" y="493"/>
                    </a:lnTo>
                    <a:lnTo>
                      <a:pt x="1224" y="493"/>
                    </a:lnTo>
                    <a:lnTo>
                      <a:pt x="1224" y="671"/>
                    </a:lnTo>
                    <a:close/>
                    <a:moveTo>
                      <a:pt x="1071" y="362"/>
                    </a:moveTo>
                    <a:lnTo>
                      <a:pt x="1194" y="362"/>
                    </a:lnTo>
                    <a:lnTo>
                      <a:pt x="1194" y="235"/>
                    </a:lnTo>
                    <a:lnTo>
                      <a:pt x="1071" y="235"/>
                    </a:lnTo>
                    <a:lnTo>
                      <a:pt x="1071" y="362"/>
                    </a:lnTo>
                    <a:close/>
                    <a:moveTo>
                      <a:pt x="1071" y="645"/>
                    </a:moveTo>
                    <a:lnTo>
                      <a:pt x="1194" y="645"/>
                    </a:lnTo>
                    <a:lnTo>
                      <a:pt x="1194" y="518"/>
                    </a:lnTo>
                    <a:lnTo>
                      <a:pt x="1071" y="518"/>
                    </a:lnTo>
                    <a:lnTo>
                      <a:pt x="1071" y="645"/>
                    </a:lnTo>
                    <a:close/>
                  </a:path>
                </a:pathLst>
              </a:custGeom>
              <a:grpFill/>
              <a:ln w="3175" cmpd="sng">
                <a:noFill/>
                <a:round/>
                <a:headEnd/>
                <a:tailEnd/>
              </a:ln>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grpSp>
        <p:sp>
          <p:nvSpPr>
            <p:cNvPr id="51" name="Freeform 32">
              <a:extLst>
                <a:ext uri="{FF2B5EF4-FFF2-40B4-BE49-F238E27FC236}">
                  <a16:creationId xmlns:a16="http://schemas.microsoft.com/office/drawing/2014/main" id="{9D3F8BC1-DCE5-4518-A599-77DAD339D79C}"/>
                </a:ext>
              </a:extLst>
            </p:cNvPr>
            <p:cNvSpPr>
              <a:spLocks noEditPoints="1"/>
            </p:cNvSpPr>
            <p:nvPr/>
          </p:nvSpPr>
          <p:spPr bwMode="auto">
            <a:xfrm>
              <a:off x="7178542" y="3016429"/>
              <a:ext cx="501608" cy="342590"/>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sp>
          <p:nvSpPr>
            <p:cNvPr id="52" name="Rectangle 51">
              <a:extLst>
                <a:ext uri="{FF2B5EF4-FFF2-40B4-BE49-F238E27FC236}">
                  <a16:creationId xmlns:a16="http://schemas.microsoft.com/office/drawing/2014/main" id="{43D271B9-1749-4981-8C29-8D8E1FDBB200}"/>
                </a:ext>
              </a:extLst>
            </p:cNvPr>
            <p:cNvSpPr/>
            <p:nvPr/>
          </p:nvSpPr>
          <p:spPr bwMode="auto">
            <a:xfrm>
              <a:off x="7133560" y="3144278"/>
              <a:ext cx="431015" cy="24896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5439">
                      <a:srgbClr val="F8F8F8"/>
                    </a:gs>
                    <a:gs pos="10000">
                      <a:srgbClr val="F8F8F8"/>
                    </a:gs>
                  </a:gsLst>
                  <a:lin ang="5400000" scaled="0"/>
                </a:gradFill>
                <a:latin typeface="Segoe UI"/>
              </a:endParaRPr>
            </a:p>
          </p:txBody>
        </p:sp>
        <p:sp>
          <p:nvSpPr>
            <p:cNvPr id="53" name="Rectangle: Rounded Corners 122">
              <a:extLst>
                <a:ext uri="{FF2B5EF4-FFF2-40B4-BE49-F238E27FC236}">
                  <a16:creationId xmlns:a16="http://schemas.microsoft.com/office/drawing/2014/main" id="{1A2B9FA7-CC48-4021-8541-BF96D600821C}"/>
                </a:ext>
              </a:extLst>
            </p:cNvPr>
            <p:cNvSpPr/>
            <p:nvPr/>
          </p:nvSpPr>
          <p:spPr bwMode="auto">
            <a:xfrm>
              <a:off x="7038598" y="2955660"/>
              <a:ext cx="705925" cy="570621"/>
            </a:xfrm>
            <a:prstGeom prst="roundRect">
              <a:avLst/>
            </a:prstGeom>
            <a:noFill/>
            <a:ln>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a:endParaRPr>
            </a:p>
          </p:txBody>
        </p:sp>
        <p:grpSp>
          <p:nvGrpSpPr>
            <p:cNvPr id="54" name="Group 53">
              <a:extLst>
                <a:ext uri="{FF2B5EF4-FFF2-40B4-BE49-F238E27FC236}">
                  <a16:creationId xmlns:a16="http://schemas.microsoft.com/office/drawing/2014/main" id="{F2290614-AD32-44AE-A7E9-30272A230560}"/>
                </a:ext>
              </a:extLst>
            </p:cNvPr>
            <p:cNvGrpSpPr/>
            <p:nvPr/>
          </p:nvGrpSpPr>
          <p:grpSpPr>
            <a:xfrm>
              <a:off x="4585945" y="2530034"/>
              <a:ext cx="712184" cy="474730"/>
              <a:chOff x="2240040" y="2190309"/>
              <a:chExt cx="996778" cy="664529"/>
            </a:xfrm>
            <a:solidFill>
              <a:schemeClr val="accent1"/>
            </a:solidFill>
          </p:grpSpPr>
          <p:sp>
            <p:nvSpPr>
              <p:cNvPr id="55" name="Freeform 80">
                <a:extLst>
                  <a:ext uri="{FF2B5EF4-FFF2-40B4-BE49-F238E27FC236}">
                    <a16:creationId xmlns:a16="http://schemas.microsoft.com/office/drawing/2014/main" id="{E598E28A-DCF1-47EE-9B4C-868CEE8020EE}"/>
                  </a:ext>
                </a:extLst>
              </p:cNvPr>
              <p:cNvSpPr>
                <a:spLocks/>
              </p:cNvSpPr>
              <p:nvPr/>
            </p:nvSpPr>
            <p:spPr bwMode="auto">
              <a:xfrm>
                <a:off x="2240040" y="2563645"/>
                <a:ext cx="294932" cy="220271"/>
              </a:xfrm>
              <a:custGeom>
                <a:avLst/>
                <a:gdLst>
                  <a:gd name="T0" fmla="*/ 33 w 33"/>
                  <a:gd name="T1" fmla="*/ 3 h 25"/>
                  <a:gd name="T2" fmla="*/ 21 w 33"/>
                  <a:gd name="T3" fmla="*/ 0 h 25"/>
                  <a:gd name="T4" fmla="*/ 0 w 33"/>
                  <a:gd name="T5" fmla="*/ 19 h 25"/>
                  <a:gd name="T6" fmla="*/ 0 w 33"/>
                  <a:gd name="T7" fmla="*/ 21 h 25"/>
                  <a:gd name="T8" fmla="*/ 0 w 33"/>
                  <a:gd name="T9" fmla="*/ 22 h 25"/>
                  <a:gd name="T10" fmla="*/ 21 w 33"/>
                  <a:gd name="T11" fmla="*/ 25 h 25"/>
                  <a:gd name="T12" fmla="*/ 22 w 33"/>
                  <a:gd name="T13" fmla="*/ 25 h 25"/>
                  <a:gd name="T14" fmla="*/ 33 w 33"/>
                  <a:gd name="T15" fmla="*/ 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5">
                    <a:moveTo>
                      <a:pt x="33" y="3"/>
                    </a:moveTo>
                    <a:cubicBezTo>
                      <a:pt x="30" y="1"/>
                      <a:pt x="26" y="0"/>
                      <a:pt x="21" y="0"/>
                    </a:cubicBezTo>
                    <a:cubicBezTo>
                      <a:pt x="10" y="0"/>
                      <a:pt x="1" y="8"/>
                      <a:pt x="0" y="19"/>
                    </a:cubicBezTo>
                    <a:cubicBezTo>
                      <a:pt x="0" y="20"/>
                      <a:pt x="0" y="21"/>
                      <a:pt x="0" y="21"/>
                    </a:cubicBezTo>
                    <a:cubicBezTo>
                      <a:pt x="0" y="22"/>
                      <a:pt x="0" y="22"/>
                      <a:pt x="0" y="22"/>
                    </a:cubicBezTo>
                    <a:cubicBezTo>
                      <a:pt x="7" y="24"/>
                      <a:pt x="14" y="25"/>
                      <a:pt x="21" y="25"/>
                    </a:cubicBezTo>
                    <a:cubicBezTo>
                      <a:pt x="22" y="25"/>
                      <a:pt x="22" y="25"/>
                      <a:pt x="22" y="25"/>
                    </a:cubicBezTo>
                    <a:cubicBezTo>
                      <a:pt x="23" y="17"/>
                      <a:pt x="27" y="9"/>
                      <a:pt x="3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56" name="Oval 79">
                <a:extLst>
                  <a:ext uri="{FF2B5EF4-FFF2-40B4-BE49-F238E27FC236}">
                    <a16:creationId xmlns:a16="http://schemas.microsoft.com/office/drawing/2014/main" id="{93B985E8-8B8A-4828-93AF-3B7EC6A2C7F5}"/>
                  </a:ext>
                </a:extLst>
              </p:cNvPr>
              <p:cNvSpPr>
                <a:spLocks noChangeArrowheads="1"/>
              </p:cNvSpPr>
              <p:nvPr/>
            </p:nvSpPr>
            <p:spPr bwMode="auto">
              <a:xfrm>
                <a:off x="2329637" y="2324702"/>
                <a:ext cx="205333" cy="1941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57" name="Oval 81">
                <a:extLst>
                  <a:ext uri="{FF2B5EF4-FFF2-40B4-BE49-F238E27FC236}">
                    <a16:creationId xmlns:a16="http://schemas.microsoft.com/office/drawing/2014/main" id="{E432C4C4-9746-494E-BA34-D61CD48C3A47}"/>
                  </a:ext>
                </a:extLst>
              </p:cNvPr>
              <p:cNvSpPr>
                <a:spLocks noChangeArrowheads="1"/>
              </p:cNvSpPr>
              <p:nvPr/>
            </p:nvSpPr>
            <p:spPr bwMode="auto">
              <a:xfrm>
                <a:off x="2941889" y="2324704"/>
                <a:ext cx="205333" cy="2016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58" name="Freeform 82">
                <a:extLst>
                  <a:ext uri="{FF2B5EF4-FFF2-40B4-BE49-F238E27FC236}">
                    <a16:creationId xmlns:a16="http://schemas.microsoft.com/office/drawing/2014/main" id="{6D8559A1-887E-4DE9-947D-791AE64BBEC0}"/>
                  </a:ext>
                </a:extLst>
              </p:cNvPr>
              <p:cNvSpPr>
                <a:spLocks/>
              </p:cNvSpPr>
              <p:nvPr/>
            </p:nvSpPr>
            <p:spPr bwMode="auto">
              <a:xfrm>
                <a:off x="2953087" y="2563641"/>
                <a:ext cx="283731" cy="227738"/>
              </a:xfrm>
              <a:custGeom>
                <a:avLst/>
                <a:gdLst>
                  <a:gd name="T0" fmla="*/ 32 w 32"/>
                  <a:gd name="T1" fmla="*/ 20 h 26"/>
                  <a:gd name="T2" fmla="*/ 11 w 32"/>
                  <a:gd name="T3" fmla="*/ 0 h 26"/>
                  <a:gd name="T4" fmla="*/ 0 w 32"/>
                  <a:gd name="T5" fmla="*/ 3 h 26"/>
                  <a:gd name="T6" fmla="*/ 12 w 32"/>
                  <a:gd name="T7" fmla="*/ 26 h 26"/>
                  <a:gd name="T8" fmla="*/ 32 w 32"/>
                  <a:gd name="T9" fmla="*/ 23 h 26"/>
                  <a:gd name="T10" fmla="*/ 32 w 32"/>
                  <a:gd name="T11" fmla="*/ 22 h 26"/>
                  <a:gd name="T12" fmla="*/ 32 w 32"/>
                  <a:gd name="T13" fmla="*/ 20 h 26"/>
                </a:gdLst>
                <a:ahLst/>
                <a:cxnLst>
                  <a:cxn ang="0">
                    <a:pos x="T0" y="T1"/>
                  </a:cxn>
                  <a:cxn ang="0">
                    <a:pos x="T2" y="T3"/>
                  </a:cxn>
                  <a:cxn ang="0">
                    <a:pos x="T4" y="T5"/>
                  </a:cxn>
                  <a:cxn ang="0">
                    <a:pos x="T6" y="T7"/>
                  </a:cxn>
                  <a:cxn ang="0">
                    <a:pos x="T8" y="T9"/>
                  </a:cxn>
                  <a:cxn ang="0">
                    <a:pos x="T10" y="T11"/>
                  </a:cxn>
                  <a:cxn ang="0">
                    <a:pos x="T12" y="T13"/>
                  </a:cxn>
                </a:cxnLst>
                <a:rect l="0" t="0" r="r" b="b"/>
                <a:pathLst>
                  <a:path w="32" h="26">
                    <a:moveTo>
                      <a:pt x="32" y="20"/>
                    </a:moveTo>
                    <a:cubicBezTo>
                      <a:pt x="31" y="9"/>
                      <a:pt x="22" y="0"/>
                      <a:pt x="11" y="0"/>
                    </a:cubicBezTo>
                    <a:cubicBezTo>
                      <a:pt x="7" y="0"/>
                      <a:pt x="4" y="1"/>
                      <a:pt x="0" y="3"/>
                    </a:cubicBezTo>
                    <a:cubicBezTo>
                      <a:pt x="7" y="9"/>
                      <a:pt x="11" y="17"/>
                      <a:pt x="12" y="26"/>
                    </a:cubicBezTo>
                    <a:cubicBezTo>
                      <a:pt x="19" y="26"/>
                      <a:pt x="26" y="25"/>
                      <a:pt x="32" y="23"/>
                    </a:cubicBezTo>
                    <a:cubicBezTo>
                      <a:pt x="32" y="22"/>
                      <a:pt x="32" y="22"/>
                      <a:pt x="32" y="22"/>
                    </a:cubicBezTo>
                    <a:cubicBezTo>
                      <a:pt x="32" y="21"/>
                      <a:pt x="32" y="21"/>
                      <a:pt x="3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59" name="Freeform 84">
                <a:extLst>
                  <a:ext uri="{FF2B5EF4-FFF2-40B4-BE49-F238E27FC236}">
                    <a16:creationId xmlns:a16="http://schemas.microsoft.com/office/drawing/2014/main" id="{B16840E0-7E61-4E3F-AAC1-EBE53634FC6B}"/>
                  </a:ext>
                </a:extLst>
              </p:cNvPr>
              <p:cNvSpPr>
                <a:spLocks/>
              </p:cNvSpPr>
              <p:nvPr/>
            </p:nvSpPr>
            <p:spPr bwMode="auto">
              <a:xfrm>
                <a:off x="2471509" y="2526300"/>
                <a:ext cx="541329" cy="328538"/>
              </a:xfrm>
              <a:custGeom>
                <a:avLst/>
                <a:gdLst>
                  <a:gd name="T0" fmla="*/ 30 w 61"/>
                  <a:gd name="T1" fmla="*/ 0 h 37"/>
                  <a:gd name="T2" fmla="*/ 0 w 61"/>
                  <a:gd name="T3" fmla="*/ 28 h 37"/>
                  <a:gd name="T4" fmla="*/ 0 w 61"/>
                  <a:gd name="T5" fmla="*/ 31 h 37"/>
                  <a:gd name="T6" fmla="*/ 0 w 61"/>
                  <a:gd name="T7" fmla="*/ 32 h 37"/>
                  <a:gd name="T8" fmla="*/ 30 w 61"/>
                  <a:gd name="T9" fmla="*/ 37 h 37"/>
                  <a:gd name="T10" fmla="*/ 61 w 61"/>
                  <a:gd name="T11" fmla="*/ 32 h 37"/>
                  <a:gd name="T12" fmla="*/ 61 w 61"/>
                  <a:gd name="T13" fmla="*/ 31 h 37"/>
                  <a:gd name="T14" fmla="*/ 61 w 61"/>
                  <a:gd name="T15" fmla="*/ 28 h 37"/>
                  <a:gd name="T16" fmla="*/ 30 w 6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7">
                    <a:moveTo>
                      <a:pt x="30" y="0"/>
                    </a:moveTo>
                    <a:cubicBezTo>
                      <a:pt x="14" y="0"/>
                      <a:pt x="1" y="13"/>
                      <a:pt x="0" y="28"/>
                    </a:cubicBezTo>
                    <a:cubicBezTo>
                      <a:pt x="0" y="29"/>
                      <a:pt x="0" y="30"/>
                      <a:pt x="0" y="31"/>
                    </a:cubicBezTo>
                    <a:cubicBezTo>
                      <a:pt x="0" y="32"/>
                      <a:pt x="0" y="32"/>
                      <a:pt x="0" y="32"/>
                    </a:cubicBezTo>
                    <a:cubicBezTo>
                      <a:pt x="10" y="35"/>
                      <a:pt x="20" y="37"/>
                      <a:pt x="30" y="37"/>
                    </a:cubicBezTo>
                    <a:cubicBezTo>
                      <a:pt x="41" y="37"/>
                      <a:pt x="51" y="35"/>
                      <a:pt x="61" y="32"/>
                    </a:cubicBezTo>
                    <a:cubicBezTo>
                      <a:pt x="61" y="31"/>
                      <a:pt x="61" y="31"/>
                      <a:pt x="61" y="31"/>
                    </a:cubicBezTo>
                    <a:cubicBezTo>
                      <a:pt x="61" y="30"/>
                      <a:pt x="61" y="29"/>
                      <a:pt x="61" y="28"/>
                    </a:cubicBezTo>
                    <a:cubicBezTo>
                      <a:pt x="59" y="13"/>
                      <a:pt x="4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60" name="Oval 85">
                <a:extLst>
                  <a:ext uri="{FF2B5EF4-FFF2-40B4-BE49-F238E27FC236}">
                    <a16:creationId xmlns:a16="http://schemas.microsoft.com/office/drawing/2014/main" id="{8B3F6696-397D-4581-9D82-D45211C5424F}"/>
                  </a:ext>
                </a:extLst>
              </p:cNvPr>
              <p:cNvSpPr>
                <a:spLocks noChangeArrowheads="1"/>
              </p:cNvSpPr>
              <p:nvPr/>
            </p:nvSpPr>
            <p:spPr bwMode="auto">
              <a:xfrm>
                <a:off x="2598432" y="2190309"/>
                <a:ext cx="291197" cy="283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grpSp>
        <p:pic>
          <p:nvPicPr>
            <p:cNvPr id="61" name="Picture 60">
              <a:extLst>
                <a:ext uri="{FF2B5EF4-FFF2-40B4-BE49-F238E27FC236}">
                  <a16:creationId xmlns:a16="http://schemas.microsoft.com/office/drawing/2014/main" id="{3A87E210-08E1-410C-AC6C-438CD642CA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1658" y="2976476"/>
              <a:ext cx="618794" cy="618794"/>
            </a:xfrm>
            <a:prstGeom prst="rect">
              <a:avLst/>
            </a:prstGeom>
          </p:spPr>
        </p:pic>
        <p:sp>
          <p:nvSpPr>
            <p:cNvPr id="62" name="Arrow: Left-Right 133">
              <a:extLst>
                <a:ext uri="{FF2B5EF4-FFF2-40B4-BE49-F238E27FC236}">
                  <a16:creationId xmlns:a16="http://schemas.microsoft.com/office/drawing/2014/main" id="{F2EADD1B-2138-4677-8A52-522689F63A18}"/>
                </a:ext>
              </a:extLst>
            </p:cNvPr>
            <p:cNvSpPr/>
            <p:nvPr/>
          </p:nvSpPr>
          <p:spPr bwMode="auto">
            <a:xfrm>
              <a:off x="5533689" y="3177347"/>
              <a:ext cx="375430" cy="229998"/>
            </a:xfrm>
            <a:prstGeom prst="leftRight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a:endParaRPr>
            </a:p>
          </p:txBody>
        </p:sp>
        <p:sp>
          <p:nvSpPr>
            <p:cNvPr id="63" name="Freeform 32">
              <a:extLst>
                <a:ext uri="{FF2B5EF4-FFF2-40B4-BE49-F238E27FC236}">
                  <a16:creationId xmlns:a16="http://schemas.microsoft.com/office/drawing/2014/main" id="{F4C51601-3F52-4222-A0A4-C805E364B520}"/>
                </a:ext>
              </a:extLst>
            </p:cNvPr>
            <p:cNvSpPr>
              <a:spLocks noEditPoints="1"/>
            </p:cNvSpPr>
            <p:nvPr/>
          </p:nvSpPr>
          <p:spPr bwMode="auto">
            <a:xfrm>
              <a:off x="7080545" y="3140461"/>
              <a:ext cx="501608" cy="342590"/>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grpSp>
      <p:grpSp>
        <p:nvGrpSpPr>
          <p:cNvPr id="4" name="Group 3">
            <a:extLst>
              <a:ext uri="{FF2B5EF4-FFF2-40B4-BE49-F238E27FC236}">
                <a16:creationId xmlns:a16="http://schemas.microsoft.com/office/drawing/2014/main" id="{DFF1961A-3680-4508-9007-A4695C82C410}"/>
              </a:ext>
            </a:extLst>
          </p:cNvPr>
          <p:cNvGrpSpPr/>
          <p:nvPr/>
        </p:nvGrpSpPr>
        <p:grpSpPr>
          <a:xfrm>
            <a:off x="6142089" y="1375372"/>
            <a:ext cx="2745106" cy="2436243"/>
            <a:chOff x="6147505" y="1353629"/>
            <a:chExt cx="2745106" cy="2436243"/>
          </a:xfrm>
        </p:grpSpPr>
        <p:grpSp>
          <p:nvGrpSpPr>
            <p:cNvPr id="95" name="Group 94">
              <a:extLst>
                <a:ext uri="{FF2B5EF4-FFF2-40B4-BE49-F238E27FC236}">
                  <a16:creationId xmlns:a16="http://schemas.microsoft.com/office/drawing/2014/main" id="{653792FE-CAA8-4E1B-953F-B879A4D22943}"/>
                </a:ext>
              </a:extLst>
            </p:cNvPr>
            <p:cNvGrpSpPr/>
            <p:nvPr/>
          </p:nvGrpSpPr>
          <p:grpSpPr>
            <a:xfrm>
              <a:off x="6147505" y="1353629"/>
              <a:ext cx="2745106" cy="2436243"/>
              <a:chOff x="8091043" y="837921"/>
              <a:chExt cx="3660141" cy="3218394"/>
            </a:xfrm>
          </p:grpSpPr>
          <p:sp>
            <p:nvSpPr>
              <p:cNvPr id="10" name="Content Placeholder 4">
                <a:extLst>
                  <a:ext uri="{FF2B5EF4-FFF2-40B4-BE49-F238E27FC236}">
                    <a16:creationId xmlns:a16="http://schemas.microsoft.com/office/drawing/2014/main" id="{6826CEF1-71C4-4F0A-A917-9E35911A6A85}"/>
                  </a:ext>
                </a:extLst>
              </p:cNvPr>
              <p:cNvSpPr txBox="1">
                <a:spLocks/>
              </p:cNvSpPr>
              <p:nvPr/>
            </p:nvSpPr>
            <p:spPr>
              <a:xfrm>
                <a:off x="8091043" y="837921"/>
                <a:ext cx="3660141" cy="3218394"/>
              </a:xfrm>
              <a:prstGeom prst="rect">
                <a:avLst/>
              </a:prstGeom>
              <a:solidFill>
                <a:schemeClr val="bg1">
                  <a:lumMod val="9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US" sz="2100" dirty="0">
                    <a:solidFill>
                      <a:prstClr val="black"/>
                    </a:solidFill>
                    <a:latin typeface="Calibri" panose="020F0502020204030204"/>
                  </a:rPr>
                  <a:t>Cloud Service</a:t>
                </a: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endParaRPr lang="en-US" sz="2100" dirty="0">
                  <a:solidFill>
                    <a:prstClr val="black"/>
                  </a:solidFill>
                  <a:latin typeface="Calibri" panose="020F0502020204030204"/>
                </a:endParaRPr>
              </a:p>
              <a:p>
                <a:pPr marL="0" indent="0" defTabSz="685800">
                  <a:spcBef>
                    <a:spcPts val="750"/>
                  </a:spcBef>
                  <a:buNone/>
                </a:pPr>
                <a:r>
                  <a:rPr lang="en-US" sz="2100" dirty="0">
                    <a:solidFill>
                      <a:prstClr val="black"/>
                    </a:solidFill>
                    <a:latin typeface="Calibri" panose="020F0502020204030204"/>
                  </a:rPr>
                  <a:t>	</a:t>
                </a:r>
              </a:p>
            </p:txBody>
          </p:sp>
          <p:sp>
            <p:nvSpPr>
              <p:cNvPr id="42" name="TextBox 41">
                <a:extLst>
                  <a:ext uri="{FF2B5EF4-FFF2-40B4-BE49-F238E27FC236}">
                    <a16:creationId xmlns:a16="http://schemas.microsoft.com/office/drawing/2014/main" id="{A2364B77-8F07-4A2D-88D5-B1D0EDB89F2A}"/>
                  </a:ext>
                </a:extLst>
              </p:cNvPr>
              <p:cNvSpPr txBox="1"/>
              <p:nvPr/>
            </p:nvSpPr>
            <p:spPr>
              <a:xfrm>
                <a:off x="11040213" y="2795635"/>
                <a:ext cx="246308" cy="420988"/>
              </a:xfrm>
              <a:prstGeom prst="rect">
                <a:avLst/>
              </a:prstGeom>
              <a:noFill/>
            </p:spPr>
            <p:txBody>
              <a:bodyPr wrap="none" rtlCol="0">
                <a:spAutoFit/>
              </a:bodyPr>
              <a:lstStyle/>
              <a:p>
                <a:pPr algn="ctr" defTabSz="685709">
                  <a:defRPr/>
                </a:pPr>
                <a:endParaRPr lang="en-US" sz="1471" dirty="0">
                  <a:solidFill>
                    <a:srgbClr val="FFFFFF"/>
                  </a:solidFill>
                  <a:latin typeface="Segoe UI Light" panose="020B0502040204020203" pitchFamily="34" charset="0"/>
                </a:endParaRPr>
              </a:p>
            </p:txBody>
          </p:sp>
          <p:grpSp>
            <p:nvGrpSpPr>
              <p:cNvPr id="65" name="Group 64">
                <a:extLst>
                  <a:ext uri="{FF2B5EF4-FFF2-40B4-BE49-F238E27FC236}">
                    <a16:creationId xmlns:a16="http://schemas.microsoft.com/office/drawing/2014/main" id="{A5890B80-1EC4-43B7-8DCA-A05F8C611892}"/>
                  </a:ext>
                </a:extLst>
              </p:cNvPr>
              <p:cNvGrpSpPr/>
              <p:nvPr/>
            </p:nvGrpSpPr>
            <p:grpSpPr>
              <a:xfrm>
                <a:off x="9020931" y="1513510"/>
                <a:ext cx="2228872" cy="1076385"/>
                <a:chOff x="4220090" y="2676525"/>
                <a:chExt cx="3684884" cy="2028712"/>
              </a:xfrm>
            </p:grpSpPr>
            <p:sp>
              <p:nvSpPr>
                <p:cNvPr id="66" name="Freeform 225">
                  <a:extLst>
                    <a:ext uri="{FF2B5EF4-FFF2-40B4-BE49-F238E27FC236}">
                      <a16:creationId xmlns:a16="http://schemas.microsoft.com/office/drawing/2014/main" id="{D3BBA3B1-6F7B-49EF-8B1F-206A851E14B8}"/>
                    </a:ext>
                  </a:extLst>
                </p:cNvPr>
                <p:cNvSpPr>
                  <a:spLocks/>
                </p:cNvSpPr>
                <p:nvPr/>
              </p:nvSpPr>
              <p:spPr bwMode="auto">
                <a:xfrm>
                  <a:off x="4220090" y="2676525"/>
                  <a:ext cx="3684884" cy="1971958"/>
                </a:xfrm>
                <a:custGeom>
                  <a:avLst/>
                  <a:gdLst>
                    <a:gd name="T0" fmla="*/ 359 w 424"/>
                    <a:gd name="T1" fmla="*/ 234 h 234"/>
                    <a:gd name="T2" fmla="*/ 49 w 424"/>
                    <a:gd name="T3" fmla="*/ 234 h 234"/>
                    <a:gd name="T4" fmla="*/ 0 w 424"/>
                    <a:gd name="T5" fmla="*/ 184 h 234"/>
                    <a:gd name="T6" fmla="*/ 44 w 424"/>
                    <a:gd name="T7" fmla="*/ 136 h 234"/>
                    <a:gd name="T8" fmla="*/ 125 w 424"/>
                    <a:gd name="T9" fmla="*/ 69 h 234"/>
                    <a:gd name="T10" fmla="*/ 131 w 424"/>
                    <a:gd name="T11" fmla="*/ 69 h 234"/>
                    <a:gd name="T12" fmla="*/ 237 w 424"/>
                    <a:gd name="T13" fmla="*/ 0 h 234"/>
                    <a:gd name="T14" fmla="*/ 353 w 424"/>
                    <a:gd name="T15" fmla="*/ 103 h 234"/>
                    <a:gd name="T16" fmla="*/ 359 w 424"/>
                    <a:gd name="T17" fmla="*/ 102 h 234"/>
                    <a:gd name="T18" fmla="*/ 424 w 424"/>
                    <a:gd name="T19" fmla="*/ 168 h 234"/>
                    <a:gd name="T20" fmla="*/ 359 w 424"/>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234">
                      <a:moveTo>
                        <a:pt x="359" y="234"/>
                      </a:moveTo>
                      <a:cubicBezTo>
                        <a:pt x="49" y="234"/>
                        <a:pt x="49" y="234"/>
                        <a:pt x="49" y="234"/>
                      </a:cubicBezTo>
                      <a:cubicBezTo>
                        <a:pt x="22" y="234"/>
                        <a:pt x="0" y="213"/>
                        <a:pt x="0" y="184"/>
                      </a:cubicBezTo>
                      <a:cubicBezTo>
                        <a:pt x="0" y="160"/>
                        <a:pt x="19" y="138"/>
                        <a:pt x="44" y="136"/>
                      </a:cubicBezTo>
                      <a:cubicBezTo>
                        <a:pt x="51" y="97"/>
                        <a:pt x="85" y="69"/>
                        <a:pt x="125" y="69"/>
                      </a:cubicBezTo>
                      <a:cubicBezTo>
                        <a:pt x="127" y="69"/>
                        <a:pt x="129" y="69"/>
                        <a:pt x="131" y="69"/>
                      </a:cubicBezTo>
                      <a:cubicBezTo>
                        <a:pt x="151" y="28"/>
                        <a:pt x="192" y="0"/>
                        <a:pt x="237" y="0"/>
                      </a:cubicBezTo>
                      <a:cubicBezTo>
                        <a:pt x="296" y="0"/>
                        <a:pt x="346" y="45"/>
                        <a:pt x="353" y="103"/>
                      </a:cubicBezTo>
                      <a:cubicBezTo>
                        <a:pt x="355" y="102"/>
                        <a:pt x="358" y="102"/>
                        <a:pt x="359" y="102"/>
                      </a:cubicBezTo>
                      <a:cubicBezTo>
                        <a:pt x="395" y="102"/>
                        <a:pt x="424" y="132"/>
                        <a:pt x="424" y="168"/>
                      </a:cubicBezTo>
                      <a:cubicBezTo>
                        <a:pt x="424" y="205"/>
                        <a:pt x="395" y="234"/>
                        <a:pt x="359" y="234"/>
                      </a:cubicBezTo>
                      <a:close/>
                    </a:path>
                  </a:pathLst>
                </a:custGeom>
                <a:solidFill>
                  <a:schemeClr val="bg1"/>
                </a:solidFill>
                <a:ln w="28575">
                  <a:solidFill>
                    <a:schemeClr val="tx2"/>
                  </a:solidFill>
                  <a:round/>
                  <a:headEnd/>
                  <a:tailEnd/>
                </a:ln>
                <a:extLst/>
              </p:spPr>
              <p:txBody>
                <a:bodyPr vert="horz" wrap="square" lIns="67232" tIns="33616" rIns="67232" bIns="33616" numCol="1" anchor="t" anchorCtr="0" compatLnSpc="1">
                  <a:prstTxWarp prst="textNoShape">
                    <a:avLst/>
                  </a:prstTxWarp>
                </a:bodyPr>
                <a:lstStyle/>
                <a:p>
                  <a:pPr defTabSz="685709">
                    <a:defRPr/>
                  </a:pPr>
                  <a:endParaRPr lang="en-US" sz="662" dirty="0">
                    <a:solidFill>
                      <a:prstClr val="black"/>
                    </a:solidFill>
                    <a:latin typeface="Calibri Light"/>
                  </a:endParaRPr>
                </a:p>
              </p:txBody>
            </p:sp>
            <p:sp>
              <p:nvSpPr>
                <p:cNvPr id="67" name="TextBox 66">
                  <a:extLst>
                    <a:ext uri="{FF2B5EF4-FFF2-40B4-BE49-F238E27FC236}">
                      <a16:creationId xmlns:a16="http://schemas.microsoft.com/office/drawing/2014/main" id="{1F1D8E25-622E-4B08-8ADC-F2BC52FA940E}"/>
                    </a:ext>
                  </a:extLst>
                </p:cNvPr>
                <p:cNvSpPr txBox="1"/>
                <p:nvPr/>
              </p:nvSpPr>
              <p:spPr>
                <a:xfrm>
                  <a:off x="5970860" y="3829928"/>
                  <a:ext cx="407209" cy="793455"/>
                </a:xfrm>
                <a:prstGeom prst="rect">
                  <a:avLst/>
                </a:prstGeom>
                <a:noFill/>
              </p:spPr>
              <p:txBody>
                <a:bodyPr wrap="none" rtlCol="0">
                  <a:spAutoFit/>
                </a:bodyPr>
                <a:lstStyle/>
                <a:p>
                  <a:pPr algn="ctr" defTabSz="685709">
                    <a:defRPr/>
                  </a:pPr>
                  <a:endParaRPr lang="en-US" sz="1471" dirty="0">
                    <a:solidFill>
                      <a:srgbClr val="FFFFFF"/>
                    </a:solidFill>
                    <a:latin typeface="Segoe UI Light" panose="020B0502040204020203" pitchFamily="34" charset="0"/>
                  </a:endParaRPr>
                </a:p>
              </p:txBody>
            </p:sp>
            <p:sp>
              <p:nvSpPr>
                <p:cNvPr id="68" name="TextBox 67">
                  <a:extLst>
                    <a:ext uri="{FF2B5EF4-FFF2-40B4-BE49-F238E27FC236}">
                      <a16:creationId xmlns:a16="http://schemas.microsoft.com/office/drawing/2014/main" id="{AA0646AD-BA6E-46C1-80C3-F5E3266679B8}"/>
                    </a:ext>
                  </a:extLst>
                </p:cNvPr>
                <p:cNvSpPr txBox="1"/>
                <p:nvPr/>
              </p:nvSpPr>
              <p:spPr>
                <a:xfrm>
                  <a:off x="5003385" y="3911782"/>
                  <a:ext cx="2477731" cy="793455"/>
                </a:xfrm>
                <a:prstGeom prst="rect">
                  <a:avLst/>
                </a:prstGeom>
                <a:noFill/>
              </p:spPr>
              <p:txBody>
                <a:bodyPr wrap="none" rtlCol="0">
                  <a:spAutoFit/>
                </a:bodyPr>
                <a:lstStyle/>
                <a:p>
                  <a:pPr algn="ctr" defTabSz="685709">
                    <a:defRPr/>
                  </a:pPr>
                  <a:r>
                    <a:rPr lang="en-US" sz="1471" b="1" dirty="0">
                      <a:solidFill>
                        <a:srgbClr val="0078D7"/>
                      </a:solidFill>
                      <a:latin typeface="Segoe UI Semilight" panose="020B0402040204020203" pitchFamily="34" charset="0"/>
                      <a:cs typeface="Segoe UI Semilight" panose="020B0402040204020203" pitchFamily="34" charset="0"/>
                    </a:rPr>
                    <a:t>Citrix Cloud</a:t>
                  </a:r>
                </a:p>
              </p:txBody>
            </p:sp>
          </p:grpSp>
          <p:sp>
            <p:nvSpPr>
              <p:cNvPr id="70" name="Oval 69">
                <a:extLst>
                  <a:ext uri="{FF2B5EF4-FFF2-40B4-BE49-F238E27FC236}">
                    <a16:creationId xmlns:a16="http://schemas.microsoft.com/office/drawing/2014/main" id="{B18BA73E-0F96-4B5B-B751-208BAFF49F52}"/>
                  </a:ext>
                </a:extLst>
              </p:cNvPr>
              <p:cNvSpPr/>
              <p:nvPr/>
            </p:nvSpPr>
            <p:spPr>
              <a:xfrm>
                <a:off x="9922676" y="1642078"/>
                <a:ext cx="642792" cy="608596"/>
              </a:xfrm>
              <a:prstGeom prst="ellipse">
                <a:avLst/>
              </a:prstGeom>
              <a:solidFill>
                <a:srgbClr val="0078D7"/>
              </a:solidFill>
              <a:ln w="12700" cap="flat" cmpd="sng" algn="ctr">
                <a:noFill/>
                <a:prstDash val="solid"/>
                <a:miter lim="800000"/>
              </a:ln>
              <a:effectLst/>
            </p:spPr>
            <p:txBody>
              <a:bodyPr rtlCol="0" anchor="ctr"/>
              <a:lstStyle/>
              <a:p>
                <a:pPr algn="ctr" defTabSz="672224">
                  <a:defRPr/>
                </a:pPr>
                <a:endParaRPr lang="en-US" sz="1324" kern="0" dirty="0" err="1">
                  <a:solidFill>
                    <a:prstClr val="white"/>
                  </a:solidFill>
                  <a:latin typeface="Calibri"/>
                </a:endParaRPr>
              </a:p>
            </p:txBody>
          </p:sp>
          <p:grpSp>
            <p:nvGrpSpPr>
              <p:cNvPr id="72" name="Group 71">
                <a:extLst>
                  <a:ext uri="{FF2B5EF4-FFF2-40B4-BE49-F238E27FC236}">
                    <a16:creationId xmlns:a16="http://schemas.microsoft.com/office/drawing/2014/main" id="{6395939B-59FD-4AA6-A692-D3A94FCBCB0D}"/>
                  </a:ext>
                </a:extLst>
              </p:cNvPr>
              <p:cNvGrpSpPr/>
              <p:nvPr/>
            </p:nvGrpSpPr>
            <p:grpSpPr>
              <a:xfrm>
                <a:off x="8941989" y="2630655"/>
                <a:ext cx="2228872" cy="1244764"/>
                <a:chOff x="4220090" y="2676525"/>
                <a:chExt cx="3684884" cy="1971958"/>
              </a:xfrm>
            </p:grpSpPr>
            <p:sp>
              <p:nvSpPr>
                <p:cNvPr id="73" name="Freeform 225">
                  <a:extLst>
                    <a:ext uri="{FF2B5EF4-FFF2-40B4-BE49-F238E27FC236}">
                      <a16:creationId xmlns:a16="http://schemas.microsoft.com/office/drawing/2014/main" id="{464FB774-B3FF-4A6B-B48A-898C52917054}"/>
                    </a:ext>
                  </a:extLst>
                </p:cNvPr>
                <p:cNvSpPr>
                  <a:spLocks/>
                </p:cNvSpPr>
                <p:nvPr/>
              </p:nvSpPr>
              <p:spPr bwMode="auto">
                <a:xfrm>
                  <a:off x="4220090" y="2676525"/>
                  <a:ext cx="3684884" cy="1971958"/>
                </a:xfrm>
                <a:custGeom>
                  <a:avLst/>
                  <a:gdLst>
                    <a:gd name="T0" fmla="*/ 359 w 424"/>
                    <a:gd name="T1" fmla="*/ 234 h 234"/>
                    <a:gd name="T2" fmla="*/ 49 w 424"/>
                    <a:gd name="T3" fmla="*/ 234 h 234"/>
                    <a:gd name="T4" fmla="*/ 0 w 424"/>
                    <a:gd name="T5" fmla="*/ 184 h 234"/>
                    <a:gd name="T6" fmla="*/ 44 w 424"/>
                    <a:gd name="T7" fmla="*/ 136 h 234"/>
                    <a:gd name="T8" fmla="*/ 125 w 424"/>
                    <a:gd name="T9" fmla="*/ 69 h 234"/>
                    <a:gd name="T10" fmla="*/ 131 w 424"/>
                    <a:gd name="T11" fmla="*/ 69 h 234"/>
                    <a:gd name="T12" fmla="*/ 237 w 424"/>
                    <a:gd name="T13" fmla="*/ 0 h 234"/>
                    <a:gd name="T14" fmla="*/ 353 w 424"/>
                    <a:gd name="T15" fmla="*/ 103 h 234"/>
                    <a:gd name="T16" fmla="*/ 359 w 424"/>
                    <a:gd name="T17" fmla="*/ 102 h 234"/>
                    <a:gd name="T18" fmla="*/ 424 w 424"/>
                    <a:gd name="T19" fmla="*/ 168 h 234"/>
                    <a:gd name="T20" fmla="*/ 359 w 424"/>
                    <a:gd name="T21"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4" h="234">
                      <a:moveTo>
                        <a:pt x="359" y="234"/>
                      </a:moveTo>
                      <a:cubicBezTo>
                        <a:pt x="49" y="234"/>
                        <a:pt x="49" y="234"/>
                        <a:pt x="49" y="234"/>
                      </a:cubicBezTo>
                      <a:cubicBezTo>
                        <a:pt x="22" y="234"/>
                        <a:pt x="0" y="213"/>
                        <a:pt x="0" y="184"/>
                      </a:cubicBezTo>
                      <a:cubicBezTo>
                        <a:pt x="0" y="160"/>
                        <a:pt x="19" y="138"/>
                        <a:pt x="44" y="136"/>
                      </a:cubicBezTo>
                      <a:cubicBezTo>
                        <a:pt x="51" y="97"/>
                        <a:pt x="85" y="69"/>
                        <a:pt x="125" y="69"/>
                      </a:cubicBezTo>
                      <a:cubicBezTo>
                        <a:pt x="127" y="69"/>
                        <a:pt x="129" y="69"/>
                        <a:pt x="131" y="69"/>
                      </a:cubicBezTo>
                      <a:cubicBezTo>
                        <a:pt x="151" y="28"/>
                        <a:pt x="192" y="0"/>
                        <a:pt x="237" y="0"/>
                      </a:cubicBezTo>
                      <a:cubicBezTo>
                        <a:pt x="296" y="0"/>
                        <a:pt x="346" y="45"/>
                        <a:pt x="353" y="103"/>
                      </a:cubicBezTo>
                      <a:cubicBezTo>
                        <a:pt x="355" y="102"/>
                        <a:pt x="358" y="102"/>
                        <a:pt x="359" y="102"/>
                      </a:cubicBezTo>
                      <a:cubicBezTo>
                        <a:pt x="395" y="102"/>
                        <a:pt x="424" y="132"/>
                        <a:pt x="424" y="168"/>
                      </a:cubicBezTo>
                      <a:cubicBezTo>
                        <a:pt x="424" y="205"/>
                        <a:pt x="395" y="234"/>
                        <a:pt x="359" y="234"/>
                      </a:cubicBezTo>
                      <a:close/>
                    </a:path>
                  </a:pathLst>
                </a:custGeom>
                <a:solidFill>
                  <a:schemeClr val="accent1"/>
                </a:solidFill>
                <a:ln w="22225">
                  <a:solidFill>
                    <a:schemeClr val="bg1"/>
                  </a:solidFill>
                  <a:round/>
                  <a:headEnd/>
                  <a:tailEnd/>
                </a:ln>
                <a:extLst/>
              </p:spPr>
              <p:txBody>
                <a:bodyPr vert="horz" wrap="square" lIns="67232" tIns="33616" rIns="67232" bIns="33616" numCol="1" anchor="t" anchorCtr="0" compatLnSpc="1">
                  <a:prstTxWarp prst="textNoShape">
                    <a:avLst/>
                  </a:prstTxWarp>
                </a:bodyPr>
                <a:lstStyle/>
                <a:p>
                  <a:pPr defTabSz="685709">
                    <a:defRPr/>
                  </a:pPr>
                  <a:endParaRPr lang="en-US" sz="662" dirty="0">
                    <a:solidFill>
                      <a:prstClr val="black"/>
                    </a:solidFill>
                    <a:latin typeface="Calibri Light"/>
                  </a:endParaRPr>
                </a:p>
              </p:txBody>
            </p:sp>
            <p:sp>
              <p:nvSpPr>
                <p:cNvPr id="74" name="TextBox 73">
                  <a:extLst>
                    <a:ext uri="{FF2B5EF4-FFF2-40B4-BE49-F238E27FC236}">
                      <a16:creationId xmlns:a16="http://schemas.microsoft.com/office/drawing/2014/main" id="{F8DB2AC8-07CF-404C-827F-E937CA37918A}"/>
                    </a:ext>
                  </a:extLst>
                </p:cNvPr>
                <p:cNvSpPr txBox="1"/>
                <p:nvPr/>
              </p:nvSpPr>
              <p:spPr>
                <a:xfrm>
                  <a:off x="5970860" y="3829930"/>
                  <a:ext cx="407209" cy="666930"/>
                </a:xfrm>
                <a:prstGeom prst="rect">
                  <a:avLst/>
                </a:prstGeom>
                <a:noFill/>
              </p:spPr>
              <p:txBody>
                <a:bodyPr wrap="none" rtlCol="0">
                  <a:spAutoFit/>
                </a:bodyPr>
                <a:lstStyle/>
                <a:p>
                  <a:pPr algn="ctr" defTabSz="685709">
                    <a:defRPr/>
                  </a:pPr>
                  <a:endParaRPr lang="en-US" sz="1471" dirty="0">
                    <a:solidFill>
                      <a:srgbClr val="FFFFFF"/>
                    </a:solidFill>
                    <a:latin typeface="Segoe UI Light" panose="020B0502040204020203" pitchFamily="34" charset="0"/>
                  </a:endParaRPr>
                </a:p>
              </p:txBody>
            </p:sp>
            <p:sp>
              <p:nvSpPr>
                <p:cNvPr id="75" name="TextBox 74">
                  <a:extLst>
                    <a:ext uri="{FF2B5EF4-FFF2-40B4-BE49-F238E27FC236}">
                      <a16:creationId xmlns:a16="http://schemas.microsoft.com/office/drawing/2014/main" id="{306AE58F-B3E9-4349-8571-B9374EF752EB}"/>
                    </a:ext>
                  </a:extLst>
                </p:cNvPr>
                <p:cNvSpPr txBox="1"/>
                <p:nvPr/>
              </p:nvSpPr>
              <p:spPr>
                <a:xfrm>
                  <a:off x="5481507" y="2918744"/>
                  <a:ext cx="1557027" cy="666930"/>
                </a:xfrm>
                <a:prstGeom prst="rect">
                  <a:avLst/>
                </a:prstGeom>
                <a:noFill/>
              </p:spPr>
              <p:txBody>
                <a:bodyPr wrap="none" rtlCol="0">
                  <a:spAutoFit/>
                </a:bodyPr>
                <a:lstStyle/>
                <a:p>
                  <a:pPr algn="ctr" defTabSz="685709">
                    <a:defRPr/>
                  </a:pPr>
                  <a:r>
                    <a:rPr lang="en-US" sz="1471" b="1" dirty="0">
                      <a:solidFill>
                        <a:srgbClr val="FFFFFF"/>
                      </a:solidFill>
                      <a:latin typeface="Segoe UI Semilight" panose="020B0402040204020203" pitchFamily="34" charset="0"/>
                      <a:cs typeface="Segoe UI Semilight" panose="020B0402040204020203" pitchFamily="34" charset="0"/>
                    </a:rPr>
                    <a:t>Azure </a:t>
                  </a:r>
                </a:p>
              </p:txBody>
            </p:sp>
          </p:grpSp>
          <p:sp>
            <p:nvSpPr>
              <p:cNvPr id="76" name="Freeform 32">
                <a:extLst>
                  <a:ext uri="{FF2B5EF4-FFF2-40B4-BE49-F238E27FC236}">
                    <a16:creationId xmlns:a16="http://schemas.microsoft.com/office/drawing/2014/main" id="{4B1D119B-B06B-4339-8FC4-7A02F49C5871}"/>
                  </a:ext>
                </a:extLst>
              </p:cNvPr>
              <p:cNvSpPr>
                <a:spLocks noEditPoints="1"/>
              </p:cNvSpPr>
              <p:nvPr/>
            </p:nvSpPr>
            <p:spPr bwMode="auto">
              <a:xfrm>
                <a:off x="10307327" y="3262291"/>
                <a:ext cx="501608" cy="342590"/>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sp>
            <p:nvSpPr>
              <p:cNvPr id="77" name="Rectangle 76">
                <a:extLst>
                  <a:ext uri="{FF2B5EF4-FFF2-40B4-BE49-F238E27FC236}">
                    <a16:creationId xmlns:a16="http://schemas.microsoft.com/office/drawing/2014/main" id="{90C63C8D-1AE1-4D00-999E-5889095AAF0B}"/>
                  </a:ext>
                </a:extLst>
              </p:cNvPr>
              <p:cNvSpPr/>
              <p:nvPr/>
            </p:nvSpPr>
            <p:spPr bwMode="auto">
              <a:xfrm>
                <a:off x="10262345" y="3390140"/>
                <a:ext cx="431015" cy="24896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5439">
                        <a:srgbClr val="F8F8F8"/>
                      </a:gs>
                      <a:gs pos="10000">
                        <a:srgbClr val="F8F8F8"/>
                      </a:gs>
                    </a:gsLst>
                    <a:lin ang="5400000" scaled="0"/>
                  </a:gradFill>
                  <a:latin typeface="Segoe UI"/>
                </a:endParaRPr>
              </a:p>
            </p:txBody>
          </p:sp>
          <p:sp>
            <p:nvSpPr>
              <p:cNvPr id="78" name="Rectangle: Rounded Corners 81">
                <a:extLst>
                  <a:ext uri="{FF2B5EF4-FFF2-40B4-BE49-F238E27FC236}">
                    <a16:creationId xmlns:a16="http://schemas.microsoft.com/office/drawing/2014/main" id="{BDD5A4F9-0EB6-4666-9D06-B40AEC551591}"/>
                  </a:ext>
                </a:extLst>
              </p:cNvPr>
              <p:cNvSpPr/>
              <p:nvPr/>
            </p:nvSpPr>
            <p:spPr bwMode="auto">
              <a:xfrm>
                <a:off x="10167383" y="3201522"/>
                <a:ext cx="705925" cy="570621"/>
              </a:xfrm>
              <a:prstGeom prst="roundRect">
                <a:avLst/>
              </a:prstGeom>
              <a:noFill/>
              <a:ln>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a:endParaRPr>
              </a:p>
            </p:txBody>
          </p:sp>
          <p:sp>
            <p:nvSpPr>
              <p:cNvPr id="79" name="Freeform 32">
                <a:extLst>
                  <a:ext uri="{FF2B5EF4-FFF2-40B4-BE49-F238E27FC236}">
                    <a16:creationId xmlns:a16="http://schemas.microsoft.com/office/drawing/2014/main" id="{A60684AB-BD40-428D-A8AD-68F02205ED17}"/>
                  </a:ext>
                </a:extLst>
              </p:cNvPr>
              <p:cNvSpPr>
                <a:spLocks noEditPoints="1"/>
              </p:cNvSpPr>
              <p:nvPr/>
            </p:nvSpPr>
            <p:spPr bwMode="auto">
              <a:xfrm>
                <a:off x="10203070" y="3363202"/>
                <a:ext cx="501608" cy="342590"/>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cxnSp>
            <p:nvCxnSpPr>
              <p:cNvPr id="80" name="Connector: Elbow 82">
                <a:extLst>
                  <a:ext uri="{FF2B5EF4-FFF2-40B4-BE49-F238E27FC236}">
                    <a16:creationId xmlns:a16="http://schemas.microsoft.com/office/drawing/2014/main" id="{AD52420D-FBF2-4CB2-8BB9-EB451E38D6D4}"/>
                  </a:ext>
                </a:extLst>
              </p:cNvPr>
              <p:cNvCxnSpPr/>
              <p:nvPr/>
            </p:nvCxnSpPr>
            <p:spPr>
              <a:xfrm rot="16200000" flipV="1">
                <a:off x="10021167" y="2621207"/>
                <a:ext cx="426261" cy="78084"/>
              </a:xfrm>
              <a:prstGeom prst="bentConnector3">
                <a:avLst/>
              </a:prstGeom>
              <a:ln w="1905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81" name="Group 80">
                <a:extLst>
                  <a:ext uri="{FF2B5EF4-FFF2-40B4-BE49-F238E27FC236}">
                    <a16:creationId xmlns:a16="http://schemas.microsoft.com/office/drawing/2014/main" id="{BEFFB5D3-6F10-47DE-836F-2A61B00B4961}"/>
                  </a:ext>
                </a:extLst>
              </p:cNvPr>
              <p:cNvGrpSpPr/>
              <p:nvPr/>
            </p:nvGrpSpPr>
            <p:grpSpPr>
              <a:xfrm>
                <a:off x="8161575" y="2162505"/>
                <a:ext cx="712184" cy="474730"/>
                <a:chOff x="2240040" y="2190309"/>
                <a:chExt cx="996778" cy="664529"/>
              </a:xfrm>
              <a:solidFill>
                <a:schemeClr val="accent1"/>
              </a:solidFill>
            </p:grpSpPr>
            <p:sp>
              <p:nvSpPr>
                <p:cNvPr id="82" name="Freeform 80">
                  <a:extLst>
                    <a:ext uri="{FF2B5EF4-FFF2-40B4-BE49-F238E27FC236}">
                      <a16:creationId xmlns:a16="http://schemas.microsoft.com/office/drawing/2014/main" id="{E7B1095D-90B7-44CC-BD68-F8941160D631}"/>
                    </a:ext>
                  </a:extLst>
                </p:cNvPr>
                <p:cNvSpPr>
                  <a:spLocks/>
                </p:cNvSpPr>
                <p:nvPr/>
              </p:nvSpPr>
              <p:spPr bwMode="auto">
                <a:xfrm>
                  <a:off x="2240040" y="2563645"/>
                  <a:ext cx="294932" cy="220271"/>
                </a:xfrm>
                <a:custGeom>
                  <a:avLst/>
                  <a:gdLst>
                    <a:gd name="T0" fmla="*/ 33 w 33"/>
                    <a:gd name="T1" fmla="*/ 3 h 25"/>
                    <a:gd name="T2" fmla="*/ 21 w 33"/>
                    <a:gd name="T3" fmla="*/ 0 h 25"/>
                    <a:gd name="T4" fmla="*/ 0 w 33"/>
                    <a:gd name="T5" fmla="*/ 19 h 25"/>
                    <a:gd name="T6" fmla="*/ 0 w 33"/>
                    <a:gd name="T7" fmla="*/ 21 h 25"/>
                    <a:gd name="T8" fmla="*/ 0 w 33"/>
                    <a:gd name="T9" fmla="*/ 22 h 25"/>
                    <a:gd name="T10" fmla="*/ 21 w 33"/>
                    <a:gd name="T11" fmla="*/ 25 h 25"/>
                    <a:gd name="T12" fmla="*/ 22 w 33"/>
                    <a:gd name="T13" fmla="*/ 25 h 25"/>
                    <a:gd name="T14" fmla="*/ 33 w 33"/>
                    <a:gd name="T15" fmla="*/ 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25">
                      <a:moveTo>
                        <a:pt x="33" y="3"/>
                      </a:moveTo>
                      <a:cubicBezTo>
                        <a:pt x="30" y="1"/>
                        <a:pt x="26" y="0"/>
                        <a:pt x="21" y="0"/>
                      </a:cubicBezTo>
                      <a:cubicBezTo>
                        <a:pt x="10" y="0"/>
                        <a:pt x="1" y="8"/>
                        <a:pt x="0" y="19"/>
                      </a:cubicBezTo>
                      <a:cubicBezTo>
                        <a:pt x="0" y="20"/>
                        <a:pt x="0" y="21"/>
                        <a:pt x="0" y="21"/>
                      </a:cubicBezTo>
                      <a:cubicBezTo>
                        <a:pt x="0" y="22"/>
                        <a:pt x="0" y="22"/>
                        <a:pt x="0" y="22"/>
                      </a:cubicBezTo>
                      <a:cubicBezTo>
                        <a:pt x="7" y="24"/>
                        <a:pt x="14" y="25"/>
                        <a:pt x="21" y="25"/>
                      </a:cubicBezTo>
                      <a:cubicBezTo>
                        <a:pt x="22" y="25"/>
                        <a:pt x="22" y="25"/>
                        <a:pt x="22" y="25"/>
                      </a:cubicBezTo>
                      <a:cubicBezTo>
                        <a:pt x="23" y="17"/>
                        <a:pt x="27" y="9"/>
                        <a:pt x="3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83" name="Oval 79">
                  <a:extLst>
                    <a:ext uri="{FF2B5EF4-FFF2-40B4-BE49-F238E27FC236}">
                      <a16:creationId xmlns:a16="http://schemas.microsoft.com/office/drawing/2014/main" id="{0F87268B-A474-4FF4-A4FC-4EF582F61F07}"/>
                    </a:ext>
                  </a:extLst>
                </p:cNvPr>
                <p:cNvSpPr>
                  <a:spLocks noChangeArrowheads="1"/>
                </p:cNvSpPr>
                <p:nvPr/>
              </p:nvSpPr>
              <p:spPr bwMode="auto">
                <a:xfrm>
                  <a:off x="2329637" y="2324702"/>
                  <a:ext cx="205333" cy="1941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84" name="Oval 81">
                  <a:extLst>
                    <a:ext uri="{FF2B5EF4-FFF2-40B4-BE49-F238E27FC236}">
                      <a16:creationId xmlns:a16="http://schemas.microsoft.com/office/drawing/2014/main" id="{13A37D79-3133-47FE-9EAA-FF7A0551F5A2}"/>
                    </a:ext>
                  </a:extLst>
                </p:cNvPr>
                <p:cNvSpPr>
                  <a:spLocks noChangeArrowheads="1"/>
                </p:cNvSpPr>
                <p:nvPr/>
              </p:nvSpPr>
              <p:spPr bwMode="auto">
                <a:xfrm>
                  <a:off x="2941889" y="2324704"/>
                  <a:ext cx="205333" cy="2016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85" name="Freeform 82">
                  <a:extLst>
                    <a:ext uri="{FF2B5EF4-FFF2-40B4-BE49-F238E27FC236}">
                      <a16:creationId xmlns:a16="http://schemas.microsoft.com/office/drawing/2014/main" id="{A70F73A2-F5DC-4C61-8812-62A8F887AECF}"/>
                    </a:ext>
                  </a:extLst>
                </p:cNvPr>
                <p:cNvSpPr>
                  <a:spLocks/>
                </p:cNvSpPr>
                <p:nvPr/>
              </p:nvSpPr>
              <p:spPr bwMode="auto">
                <a:xfrm>
                  <a:off x="2953087" y="2563641"/>
                  <a:ext cx="283731" cy="227738"/>
                </a:xfrm>
                <a:custGeom>
                  <a:avLst/>
                  <a:gdLst>
                    <a:gd name="T0" fmla="*/ 32 w 32"/>
                    <a:gd name="T1" fmla="*/ 20 h 26"/>
                    <a:gd name="T2" fmla="*/ 11 w 32"/>
                    <a:gd name="T3" fmla="*/ 0 h 26"/>
                    <a:gd name="T4" fmla="*/ 0 w 32"/>
                    <a:gd name="T5" fmla="*/ 3 h 26"/>
                    <a:gd name="T6" fmla="*/ 12 w 32"/>
                    <a:gd name="T7" fmla="*/ 26 h 26"/>
                    <a:gd name="T8" fmla="*/ 32 w 32"/>
                    <a:gd name="T9" fmla="*/ 23 h 26"/>
                    <a:gd name="T10" fmla="*/ 32 w 32"/>
                    <a:gd name="T11" fmla="*/ 22 h 26"/>
                    <a:gd name="T12" fmla="*/ 32 w 32"/>
                    <a:gd name="T13" fmla="*/ 20 h 26"/>
                  </a:gdLst>
                  <a:ahLst/>
                  <a:cxnLst>
                    <a:cxn ang="0">
                      <a:pos x="T0" y="T1"/>
                    </a:cxn>
                    <a:cxn ang="0">
                      <a:pos x="T2" y="T3"/>
                    </a:cxn>
                    <a:cxn ang="0">
                      <a:pos x="T4" y="T5"/>
                    </a:cxn>
                    <a:cxn ang="0">
                      <a:pos x="T6" y="T7"/>
                    </a:cxn>
                    <a:cxn ang="0">
                      <a:pos x="T8" y="T9"/>
                    </a:cxn>
                    <a:cxn ang="0">
                      <a:pos x="T10" y="T11"/>
                    </a:cxn>
                    <a:cxn ang="0">
                      <a:pos x="T12" y="T13"/>
                    </a:cxn>
                  </a:cxnLst>
                  <a:rect l="0" t="0" r="r" b="b"/>
                  <a:pathLst>
                    <a:path w="32" h="26">
                      <a:moveTo>
                        <a:pt x="32" y="20"/>
                      </a:moveTo>
                      <a:cubicBezTo>
                        <a:pt x="31" y="9"/>
                        <a:pt x="22" y="0"/>
                        <a:pt x="11" y="0"/>
                      </a:cubicBezTo>
                      <a:cubicBezTo>
                        <a:pt x="7" y="0"/>
                        <a:pt x="4" y="1"/>
                        <a:pt x="0" y="3"/>
                      </a:cubicBezTo>
                      <a:cubicBezTo>
                        <a:pt x="7" y="9"/>
                        <a:pt x="11" y="17"/>
                        <a:pt x="12" y="26"/>
                      </a:cubicBezTo>
                      <a:cubicBezTo>
                        <a:pt x="19" y="26"/>
                        <a:pt x="26" y="25"/>
                        <a:pt x="32" y="23"/>
                      </a:cubicBezTo>
                      <a:cubicBezTo>
                        <a:pt x="32" y="22"/>
                        <a:pt x="32" y="22"/>
                        <a:pt x="32" y="22"/>
                      </a:cubicBezTo>
                      <a:cubicBezTo>
                        <a:pt x="32" y="21"/>
                        <a:pt x="32" y="21"/>
                        <a:pt x="3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86" name="Freeform 84">
                  <a:extLst>
                    <a:ext uri="{FF2B5EF4-FFF2-40B4-BE49-F238E27FC236}">
                      <a16:creationId xmlns:a16="http://schemas.microsoft.com/office/drawing/2014/main" id="{DA8D0DFD-C7E1-4ACE-90C0-DA131C38B83A}"/>
                    </a:ext>
                  </a:extLst>
                </p:cNvPr>
                <p:cNvSpPr>
                  <a:spLocks/>
                </p:cNvSpPr>
                <p:nvPr/>
              </p:nvSpPr>
              <p:spPr bwMode="auto">
                <a:xfrm>
                  <a:off x="2471509" y="2526300"/>
                  <a:ext cx="541329" cy="328538"/>
                </a:xfrm>
                <a:custGeom>
                  <a:avLst/>
                  <a:gdLst>
                    <a:gd name="T0" fmla="*/ 30 w 61"/>
                    <a:gd name="T1" fmla="*/ 0 h 37"/>
                    <a:gd name="T2" fmla="*/ 0 w 61"/>
                    <a:gd name="T3" fmla="*/ 28 h 37"/>
                    <a:gd name="T4" fmla="*/ 0 w 61"/>
                    <a:gd name="T5" fmla="*/ 31 h 37"/>
                    <a:gd name="T6" fmla="*/ 0 w 61"/>
                    <a:gd name="T7" fmla="*/ 32 h 37"/>
                    <a:gd name="T8" fmla="*/ 30 w 61"/>
                    <a:gd name="T9" fmla="*/ 37 h 37"/>
                    <a:gd name="T10" fmla="*/ 61 w 61"/>
                    <a:gd name="T11" fmla="*/ 32 h 37"/>
                    <a:gd name="T12" fmla="*/ 61 w 61"/>
                    <a:gd name="T13" fmla="*/ 31 h 37"/>
                    <a:gd name="T14" fmla="*/ 61 w 61"/>
                    <a:gd name="T15" fmla="*/ 28 h 37"/>
                    <a:gd name="T16" fmla="*/ 30 w 6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7">
                      <a:moveTo>
                        <a:pt x="30" y="0"/>
                      </a:moveTo>
                      <a:cubicBezTo>
                        <a:pt x="14" y="0"/>
                        <a:pt x="1" y="13"/>
                        <a:pt x="0" y="28"/>
                      </a:cubicBezTo>
                      <a:cubicBezTo>
                        <a:pt x="0" y="29"/>
                        <a:pt x="0" y="30"/>
                        <a:pt x="0" y="31"/>
                      </a:cubicBezTo>
                      <a:cubicBezTo>
                        <a:pt x="0" y="32"/>
                        <a:pt x="0" y="32"/>
                        <a:pt x="0" y="32"/>
                      </a:cubicBezTo>
                      <a:cubicBezTo>
                        <a:pt x="10" y="35"/>
                        <a:pt x="20" y="37"/>
                        <a:pt x="30" y="37"/>
                      </a:cubicBezTo>
                      <a:cubicBezTo>
                        <a:pt x="41" y="37"/>
                        <a:pt x="51" y="35"/>
                        <a:pt x="61" y="32"/>
                      </a:cubicBezTo>
                      <a:cubicBezTo>
                        <a:pt x="61" y="31"/>
                        <a:pt x="61" y="31"/>
                        <a:pt x="61" y="31"/>
                      </a:cubicBezTo>
                      <a:cubicBezTo>
                        <a:pt x="61" y="30"/>
                        <a:pt x="61" y="29"/>
                        <a:pt x="61" y="28"/>
                      </a:cubicBezTo>
                      <a:cubicBezTo>
                        <a:pt x="59" y="13"/>
                        <a:pt x="46"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sp>
              <p:nvSpPr>
                <p:cNvPr id="87" name="Oval 85">
                  <a:extLst>
                    <a:ext uri="{FF2B5EF4-FFF2-40B4-BE49-F238E27FC236}">
                      <a16:creationId xmlns:a16="http://schemas.microsoft.com/office/drawing/2014/main" id="{65411F62-717F-48C9-8671-1E33DC4EAD5C}"/>
                    </a:ext>
                  </a:extLst>
                </p:cNvPr>
                <p:cNvSpPr>
                  <a:spLocks noChangeArrowheads="1"/>
                </p:cNvSpPr>
                <p:nvPr/>
              </p:nvSpPr>
              <p:spPr bwMode="auto">
                <a:xfrm>
                  <a:off x="2598432" y="2190309"/>
                  <a:ext cx="291197" cy="2837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09">
                    <a:defRPr/>
                  </a:pPr>
                  <a:endParaRPr lang="en-US" sz="1324" dirty="0">
                    <a:solidFill>
                      <a:srgbClr val="505050"/>
                    </a:solidFill>
                    <a:latin typeface="Calibri" charset="0"/>
                    <a:cs typeface="Calibri"/>
                  </a:endParaRPr>
                </a:p>
              </p:txBody>
            </p:sp>
          </p:grpSp>
          <p:pic>
            <p:nvPicPr>
              <p:cNvPr id="88" name="Picture 87">
                <a:extLst>
                  <a:ext uri="{FF2B5EF4-FFF2-40B4-BE49-F238E27FC236}">
                    <a16:creationId xmlns:a16="http://schemas.microsoft.com/office/drawing/2014/main" id="{5D9A7177-89C1-418A-AF04-7BB642F8B4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7289" y="2611303"/>
                <a:ext cx="618794" cy="618794"/>
              </a:xfrm>
              <a:prstGeom prst="rect">
                <a:avLst/>
              </a:prstGeom>
            </p:spPr>
          </p:pic>
          <p:sp>
            <p:nvSpPr>
              <p:cNvPr id="89" name="Arrow: Left-Right 92">
                <a:extLst>
                  <a:ext uri="{FF2B5EF4-FFF2-40B4-BE49-F238E27FC236}">
                    <a16:creationId xmlns:a16="http://schemas.microsoft.com/office/drawing/2014/main" id="{860CC10E-3F86-4723-A31F-AADD08E2CF08}"/>
                  </a:ext>
                </a:extLst>
              </p:cNvPr>
              <p:cNvSpPr/>
              <p:nvPr/>
            </p:nvSpPr>
            <p:spPr bwMode="auto">
              <a:xfrm>
                <a:off x="9109319" y="2812174"/>
                <a:ext cx="375430" cy="229998"/>
              </a:xfrm>
              <a:prstGeom prst="leftRight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dirty="0">
                  <a:gradFill>
                    <a:gsLst>
                      <a:gs pos="0">
                        <a:srgbClr val="FFFFFF"/>
                      </a:gs>
                      <a:gs pos="100000">
                        <a:srgbClr val="FFFFFF"/>
                      </a:gs>
                    </a:gsLst>
                    <a:lin ang="5400000" scaled="0"/>
                  </a:gradFill>
                  <a:latin typeface="Segoe UI"/>
                </a:endParaRPr>
              </a:p>
            </p:txBody>
          </p:sp>
          <p:grpSp>
            <p:nvGrpSpPr>
              <p:cNvPr id="90" name="Group 89">
                <a:extLst>
                  <a:ext uri="{FF2B5EF4-FFF2-40B4-BE49-F238E27FC236}">
                    <a16:creationId xmlns:a16="http://schemas.microsoft.com/office/drawing/2014/main" id="{BBA2B494-6C68-406B-8A54-EA0791993762}"/>
                  </a:ext>
                </a:extLst>
              </p:cNvPr>
              <p:cNvGrpSpPr>
                <a:grpSpLocks noChangeAspect="1"/>
              </p:cNvGrpSpPr>
              <p:nvPr/>
            </p:nvGrpSpPr>
            <p:grpSpPr bwMode="auto">
              <a:xfrm>
                <a:off x="9279277" y="3241107"/>
                <a:ext cx="830460" cy="562986"/>
                <a:chOff x="369" y="242"/>
                <a:chExt cx="1481" cy="1004"/>
              </a:xfrm>
              <a:solidFill>
                <a:schemeClr val="bg1"/>
              </a:solidFill>
            </p:grpSpPr>
            <p:sp>
              <p:nvSpPr>
                <p:cNvPr id="91" name="Freeform 7">
                  <a:extLst>
                    <a:ext uri="{FF2B5EF4-FFF2-40B4-BE49-F238E27FC236}">
                      <a16:creationId xmlns:a16="http://schemas.microsoft.com/office/drawing/2014/main" id="{2D3FCF60-2774-44A3-9EEF-468FA87D1779}"/>
                    </a:ext>
                  </a:extLst>
                </p:cNvPr>
                <p:cNvSpPr>
                  <a:spLocks noEditPoints="1"/>
                </p:cNvSpPr>
                <p:nvPr/>
              </p:nvSpPr>
              <p:spPr bwMode="auto">
                <a:xfrm>
                  <a:off x="369" y="242"/>
                  <a:ext cx="1481" cy="991"/>
                </a:xfrm>
                <a:custGeom>
                  <a:avLst/>
                  <a:gdLst>
                    <a:gd name="T0" fmla="*/ 0 w 1481"/>
                    <a:gd name="T1" fmla="*/ 876 h 991"/>
                    <a:gd name="T2" fmla="*/ 1481 w 1481"/>
                    <a:gd name="T3" fmla="*/ 0 h 991"/>
                    <a:gd name="T4" fmla="*/ 30 w 1481"/>
                    <a:gd name="T5" fmla="*/ 850 h 991"/>
                    <a:gd name="T6" fmla="*/ 1452 w 1481"/>
                    <a:gd name="T7" fmla="*/ 26 h 991"/>
                    <a:gd name="T8" fmla="*/ 30 w 1481"/>
                    <a:gd name="T9" fmla="*/ 850 h 991"/>
                    <a:gd name="T10" fmla="*/ 265 w 1481"/>
                    <a:gd name="T11" fmla="*/ 387 h 991"/>
                    <a:gd name="T12" fmla="*/ 444 w 1481"/>
                    <a:gd name="T13" fmla="*/ 208 h 991"/>
                    <a:gd name="T14" fmla="*/ 444 w 1481"/>
                    <a:gd name="T15" fmla="*/ 671 h 991"/>
                    <a:gd name="T16" fmla="*/ 265 w 1481"/>
                    <a:gd name="T17" fmla="*/ 492 h 991"/>
                    <a:gd name="T18" fmla="*/ 444 w 1481"/>
                    <a:gd name="T19" fmla="*/ 671 h 991"/>
                    <a:gd name="T20" fmla="*/ 418 w 1481"/>
                    <a:gd name="T21" fmla="*/ 361 h 991"/>
                    <a:gd name="T22" fmla="*/ 291 w 1481"/>
                    <a:gd name="T23" fmla="*/ 235 h 991"/>
                    <a:gd name="T24" fmla="*/ 291 w 1481"/>
                    <a:gd name="T25" fmla="*/ 644 h 991"/>
                    <a:gd name="T26" fmla="*/ 418 w 1481"/>
                    <a:gd name="T27" fmla="*/ 518 h 991"/>
                    <a:gd name="T28" fmla="*/ 291 w 1481"/>
                    <a:gd name="T29" fmla="*/ 644 h 991"/>
                    <a:gd name="T30" fmla="*/ 1086 w 1481"/>
                    <a:gd name="T31" fmla="*/ 965 h 991"/>
                    <a:gd name="T32" fmla="*/ 455 w 1481"/>
                    <a:gd name="T33" fmla="*/ 991 h 991"/>
                    <a:gd name="T34" fmla="*/ 836 w 1481"/>
                    <a:gd name="T35" fmla="*/ 387 h 991"/>
                    <a:gd name="T36" fmla="*/ 653 w 1481"/>
                    <a:gd name="T37" fmla="*/ 208 h 991"/>
                    <a:gd name="T38" fmla="*/ 836 w 1481"/>
                    <a:gd name="T39" fmla="*/ 387 h 991"/>
                    <a:gd name="T40" fmla="*/ 653 w 1481"/>
                    <a:gd name="T41" fmla="*/ 671 h 991"/>
                    <a:gd name="T42" fmla="*/ 836 w 1481"/>
                    <a:gd name="T43" fmla="*/ 492 h 991"/>
                    <a:gd name="T44" fmla="*/ 683 w 1481"/>
                    <a:gd name="T45" fmla="*/ 361 h 991"/>
                    <a:gd name="T46" fmla="*/ 806 w 1481"/>
                    <a:gd name="T47" fmla="*/ 235 h 991"/>
                    <a:gd name="T48" fmla="*/ 683 w 1481"/>
                    <a:gd name="T49" fmla="*/ 361 h 991"/>
                    <a:gd name="T50" fmla="*/ 806 w 1481"/>
                    <a:gd name="T51" fmla="*/ 644 h 991"/>
                    <a:gd name="T52" fmla="*/ 683 w 1481"/>
                    <a:gd name="T53" fmla="*/ 518 h 991"/>
                    <a:gd name="T54" fmla="*/ 1224 w 1481"/>
                    <a:gd name="T55" fmla="*/ 387 h 991"/>
                    <a:gd name="T56" fmla="*/ 1041 w 1481"/>
                    <a:gd name="T57" fmla="*/ 208 h 991"/>
                    <a:gd name="T58" fmla="*/ 1224 w 1481"/>
                    <a:gd name="T59" fmla="*/ 387 h 991"/>
                    <a:gd name="T60" fmla="*/ 1041 w 1481"/>
                    <a:gd name="T61" fmla="*/ 671 h 991"/>
                    <a:gd name="T62" fmla="*/ 1224 w 1481"/>
                    <a:gd name="T63" fmla="*/ 492 h 991"/>
                    <a:gd name="T64" fmla="*/ 1071 w 1481"/>
                    <a:gd name="T65" fmla="*/ 361 h 991"/>
                    <a:gd name="T66" fmla="*/ 1194 w 1481"/>
                    <a:gd name="T67" fmla="*/ 235 h 991"/>
                    <a:gd name="T68" fmla="*/ 1071 w 1481"/>
                    <a:gd name="T69" fmla="*/ 361 h 991"/>
                    <a:gd name="T70" fmla="*/ 1194 w 1481"/>
                    <a:gd name="T71" fmla="*/ 644 h 991"/>
                    <a:gd name="T72" fmla="*/ 1071 w 1481"/>
                    <a:gd name="T73" fmla="*/ 518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991">
                      <a:moveTo>
                        <a:pt x="1481" y="876"/>
                      </a:moveTo>
                      <a:lnTo>
                        <a:pt x="0" y="876"/>
                      </a:lnTo>
                      <a:lnTo>
                        <a:pt x="0" y="0"/>
                      </a:lnTo>
                      <a:lnTo>
                        <a:pt x="1481" y="0"/>
                      </a:lnTo>
                      <a:lnTo>
                        <a:pt x="1481" y="876"/>
                      </a:lnTo>
                      <a:close/>
                      <a:moveTo>
                        <a:pt x="30" y="850"/>
                      </a:moveTo>
                      <a:lnTo>
                        <a:pt x="1452" y="850"/>
                      </a:lnTo>
                      <a:lnTo>
                        <a:pt x="1452" y="26"/>
                      </a:lnTo>
                      <a:lnTo>
                        <a:pt x="30" y="26"/>
                      </a:lnTo>
                      <a:lnTo>
                        <a:pt x="30" y="850"/>
                      </a:lnTo>
                      <a:close/>
                      <a:moveTo>
                        <a:pt x="444" y="387"/>
                      </a:moveTo>
                      <a:lnTo>
                        <a:pt x="265" y="387"/>
                      </a:lnTo>
                      <a:lnTo>
                        <a:pt x="265" y="208"/>
                      </a:lnTo>
                      <a:lnTo>
                        <a:pt x="444" y="208"/>
                      </a:lnTo>
                      <a:lnTo>
                        <a:pt x="444" y="387"/>
                      </a:lnTo>
                      <a:close/>
                      <a:moveTo>
                        <a:pt x="444" y="671"/>
                      </a:moveTo>
                      <a:lnTo>
                        <a:pt x="265" y="671"/>
                      </a:lnTo>
                      <a:lnTo>
                        <a:pt x="265" y="492"/>
                      </a:lnTo>
                      <a:lnTo>
                        <a:pt x="444" y="492"/>
                      </a:lnTo>
                      <a:lnTo>
                        <a:pt x="444" y="671"/>
                      </a:lnTo>
                      <a:close/>
                      <a:moveTo>
                        <a:pt x="291" y="361"/>
                      </a:moveTo>
                      <a:lnTo>
                        <a:pt x="418" y="361"/>
                      </a:lnTo>
                      <a:lnTo>
                        <a:pt x="418" y="235"/>
                      </a:lnTo>
                      <a:lnTo>
                        <a:pt x="291" y="235"/>
                      </a:lnTo>
                      <a:lnTo>
                        <a:pt x="291" y="361"/>
                      </a:lnTo>
                      <a:close/>
                      <a:moveTo>
                        <a:pt x="291" y="644"/>
                      </a:moveTo>
                      <a:lnTo>
                        <a:pt x="418" y="644"/>
                      </a:lnTo>
                      <a:lnTo>
                        <a:pt x="418" y="518"/>
                      </a:lnTo>
                      <a:lnTo>
                        <a:pt x="291" y="518"/>
                      </a:lnTo>
                      <a:lnTo>
                        <a:pt x="291" y="644"/>
                      </a:lnTo>
                      <a:close/>
                      <a:moveTo>
                        <a:pt x="455" y="965"/>
                      </a:moveTo>
                      <a:lnTo>
                        <a:pt x="1086" y="965"/>
                      </a:lnTo>
                      <a:lnTo>
                        <a:pt x="1086" y="991"/>
                      </a:lnTo>
                      <a:lnTo>
                        <a:pt x="455" y="991"/>
                      </a:lnTo>
                      <a:lnTo>
                        <a:pt x="455" y="965"/>
                      </a:lnTo>
                      <a:close/>
                      <a:moveTo>
                        <a:pt x="836" y="387"/>
                      </a:moveTo>
                      <a:lnTo>
                        <a:pt x="653" y="387"/>
                      </a:lnTo>
                      <a:lnTo>
                        <a:pt x="653" y="208"/>
                      </a:lnTo>
                      <a:lnTo>
                        <a:pt x="836" y="208"/>
                      </a:lnTo>
                      <a:lnTo>
                        <a:pt x="836" y="387"/>
                      </a:lnTo>
                      <a:close/>
                      <a:moveTo>
                        <a:pt x="836" y="671"/>
                      </a:moveTo>
                      <a:lnTo>
                        <a:pt x="653" y="671"/>
                      </a:lnTo>
                      <a:lnTo>
                        <a:pt x="653" y="492"/>
                      </a:lnTo>
                      <a:lnTo>
                        <a:pt x="836" y="492"/>
                      </a:lnTo>
                      <a:lnTo>
                        <a:pt x="836" y="671"/>
                      </a:lnTo>
                      <a:close/>
                      <a:moveTo>
                        <a:pt x="683" y="361"/>
                      </a:moveTo>
                      <a:lnTo>
                        <a:pt x="806" y="361"/>
                      </a:lnTo>
                      <a:lnTo>
                        <a:pt x="806" y="235"/>
                      </a:lnTo>
                      <a:lnTo>
                        <a:pt x="683" y="235"/>
                      </a:lnTo>
                      <a:lnTo>
                        <a:pt x="683" y="361"/>
                      </a:lnTo>
                      <a:close/>
                      <a:moveTo>
                        <a:pt x="683" y="644"/>
                      </a:moveTo>
                      <a:lnTo>
                        <a:pt x="806" y="644"/>
                      </a:lnTo>
                      <a:lnTo>
                        <a:pt x="806" y="518"/>
                      </a:lnTo>
                      <a:lnTo>
                        <a:pt x="683" y="518"/>
                      </a:lnTo>
                      <a:lnTo>
                        <a:pt x="683" y="644"/>
                      </a:lnTo>
                      <a:close/>
                      <a:moveTo>
                        <a:pt x="1224" y="387"/>
                      </a:moveTo>
                      <a:lnTo>
                        <a:pt x="1041" y="387"/>
                      </a:lnTo>
                      <a:lnTo>
                        <a:pt x="1041" y="208"/>
                      </a:lnTo>
                      <a:lnTo>
                        <a:pt x="1224" y="208"/>
                      </a:lnTo>
                      <a:lnTo>
                        <a:pt x="1224" y="387"/>
                      </a:lnTo>
                      <a:close/>
                      <a:moveTo>
                        <a:pt x="1224" y="671"/>
                      </a:moveTo>
                      <a:lnTo>
                        <a:pt x="1041" y="671"/>
                      </a:lnTo>
                      <a:lnTo>
                        <a:pt x="1041" y="492"/>
                      </a:lnTo>
                      <a:lnTo>
                        <a:pt x="1224" y="492"/>
                      </a:lnTo>
                      <a:lnTo>
                        <a:pt x="1224" y="671"/>
                      </a:lnTo>
                      <a:close/>
                      <a:moveTo>
                        <a:pt x="1071" y="361"/>
                      </a:moveTo>
                      <a:lnTo>
                        <a:pt x="1194" y="361"/>
                      </a:lnTo>
                      <a:lnTo>
                        <a:pt x="1194" y="235"/>
                      </a:lnTo>
                      <a:lnTo>
                        <a:pt x="1071" y="235"/>
                      </a:lnTo>
                      <a:lnTo>
                        <a:pt x="1071" y="361"/>
                      </a:lnTo>
                      <a:close/>
                      <a:moveTo>
                        <a:pt x="1071" y="644"/>
                      </a:moveTo>
                      <a:lnTo>
                        <a:pt x="1194" y="644"/>
                      </a:lnTo>
                      <a:lnTo>
                        <a:pt x="1194" y="518"/>
                      </a:lnTo>
                      <a:lnTo>
                        <a:pt x="1071" y="518"/>
                      </a:lnTo>
                      <a:lnTo>
                        <a:pt x="1071" y="644"/>
                      </a:lnTo>
                      <a:close/>
                    </a:path>
                  </a:pathLst>
                </a:custGeom>
                <a:grpFill/>
                <a:ln w="3175" cmpd="sng">
                  <a:noFill/>
                  <a:round/>
                  <a:headEnd/>
                  <a:tailEnd/>
                </a:ln>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sp>
              <p:nvSpPr>
                <p:cNvPr id="92" name="Freeform 8">
                  <a:extLst>
                    <a:ext uri="{FF2B5EF4-FFF2-40B4-BE49-F238E27FC236}">
                      <a16:creationId xmlns:a16="http://schemas.microsoft.com/office/drawing/2014/main" id="{22816778-1D52-4FC9-9659-56C167234A5D}"/>
                    </a:ext>
                  </a:extLst>
                </p:cNvPr>
                <p:cNvSpPr>
                  <a:spLocks noEditPoints="1"/>
                </p:cNvSpPr>
                <p:nvPr/>
              </p:nvSpPr>
              <p:spPr bwMode="auto">
                <a:xfrm>
                  <a:off x="369" y="254"/>
                  <a:ext cx="1481" cy="992"/>
                </a:xfrm>
                <a:custGeom>
                  <a:avLst/>
                  <a:gdLst>
                    <a:gd name="T0" fmla="*/ 0 w 1481"/>
                    <a:gd name="T1" fmla="*/ 876 h 992"/>
                    <a:gd name="T2" fmla="*/ 1481 w 1481"/>
                    <a:gd name="T3" fmla="*/ 0 h 992"/>
                    <a:gd name="T4" fmla="*/ 30 w 1481"/>
                    <a:gd name="T5" fmla="*/ 850 h 992"/>
                    <a:gd name="T6" fmla="*/ 1452 w 1481"/>
                    <a:gd name="T7" fmla="*/ 26 h 992"/>
                    <a:gd name="T8" fmla="*/ 30 w 1481"/>
                    <a:gd name="T9" fmla="*/ 850 h 992"/>
                    <a:gd name="T10" fmla="*/ 265 w 1481"/>
                    <a:gd name="T11" fmla="*/ 388 h 992"/>
                    <a:gd name="T12" fmla="*/ 444 w 1481"/>
                    <a:gd name="T13" fmla="*/ 209 h 992"/>
                    <a:gd name="T14" fmla="*/ 444 w 1481"/>
                    <a:gd name="T15" fmla="*/ 671 h 992"/>
                    <a:gd name="T16" fmla="*/ 265 w 1481"/>
                    <a:gd name="T17" fmla="*/ 493 h 992"/>
                    <a:gd name="T18" fmla="*/ 444 w 1481"/>
                    <a:gd name="T19" fmla="*/ 671 h 992"/>
                    <a:gd name="T20" fmla="*/ 418 w 1481"/>
                    <a:gd name="T21" fmla="*/ 362 h 992"/>
                    <a:gd name="T22" fmla="*/ 291 w 1481"/>
                    <a:gd name="T23" fmla="*/ 235 h 992"/>
                    <a:gd name="T24" fmla="*/ 291 w 1481"/>
                    <a:gd name="T25" fmla="*/ 645 h 992"/>
                    <a:gd name="T26" fmla="*/ 418 w 1481"/>
                    <a:gd name="T27" fmla="*/ 518 h 992"/>
                    <a:gd name="T28" fmla="*/ 291 w 1481"/>
                    <a:gd name="T29" fmla="*/ 645 h 992"/>
                    <a:gd name="T30" fmla="*/ 1086 w 1481"/>
                    <a:gd name="T31" fmla="*/ 966 h 992"/>
                    <a:gd name="T32" fmla="*/ 455 w 1481"/>
                    <a:gd name="T33" fmla="*/ 992 h 992"/>
                    <a:gd name="T34" fmla="*/ 836 w 1481"/>
                    <a:gd name="T35" fmla="*/ 388 h 992"/>
                    <a:gd name="T36" fmla="*/ 653 w 1481"/>
                    <a:gd name="T37" fmla="*/ 209 h 992"/>
                    <a:gd name="T38" fmla="*/ 836 w 1481"/>
                    <a:gd name="T39" fmla="*/ 388 h 992"/>
                    <a:gd name="T40" fmla="*/ 653 w 1481"/>
                    <a:gd name="T41" fmla="*/ 671 h 992"/>
                    <a:gd name="T42" fmla="*/ 836 w 1481"/>
                    <a:gd name="T43" fmla="*/ 493 h 992"/>
                    <a:gd name="T44" fmla="*/ 683 w 1481"/>
                    <a:gd name="T45" fmla="*/ 362 h 992"/>
                    <a:gd name="T46" fmla="*/ 806 w 1481"/>
                    <a:gd name="T47" fmla="*/ 235 h 992"/>
                    <a:gd name="T48" fmla="*/ 683 w 1481"/>
                    <a:gd name="T49" fmla="*/ 362 h 992"/>
                    <a:gd name="T50" fmla="*/ 806 w 1481"/>
                    <a:gd name="T51" fmla="*/ 645 h 992"/>
                    <a:gd name="T52" fmla="*/ 683 w 1481"/>
                    <a:gd name="T53" fmla="*/ 518 h 992"/>
                    <a:gd name="T54" fmla="*/ 1224 w 1481"/>
                    <a:gd name="T55" fmla="*/ 388 h 992"/>
                    <a:gd name="T56" fmla="*/ 1041 w 1481"/>
                    <a:gd name="T57" fmla="*/ 209 h 992"/>
                    <a:gd name="T58" fmla="*/ 1224 w 1481"/>
                    <a:gd name="T59" fmla="*/ 388 h 992"/>
                    <a:gd name="T60" fmla="*/ 1041 w 1481"/>
                    <a:gd name="T61" fmla="*/ 671 h 992"/>
                    <a:gd name="T62" fmla="*/ 1224 w 1481"/>
                    <a:gd name="T63" fmla="*/ 493 h 992"/>
                    <a:gd name="T64" fmla="*/ 1071 w 1481"/>
                    <a:gd name="T65" fmla="*/ 362 h 992"/>
                    <a:gd name="T66" fmla="*/ 1194 w 1481"/>
                    <a:gd name="T67" fmla="*/ 235 h 992"/>
                    <a:gd name="T68" fmla="*/ 1071 w 1481"/>
                    <a:gd name="T69" fmla="*/ 362 h 992"/>
                    <a:gd name="T70" fmla="*/ 1194 w 1481"/>
                    <a:gd name="T71" fmla="*/ 645 h 992"/>
                    <a:gd name="T72" fmla="*/ 1071 w 1481"/>
                    <a:gd name="T73" fmla="*/ 518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81" h="992">
                      <a:moveTo>
                        <a:pt x="1481" y="876"/>
                      </a:moveTo>
                      <a:lnTo>
                        <a:pt x="0" y="876"/>
                      </a:lnTo>
                      <a:lnTo>
                        <a:pt x="0" y="0"/>
                      </a:lnTo>
                      <a:lnTo>
                        <a:pt x="1481" y="0"/>
                      </a:lnTo>
                      <a:lnTo>
                        <a:pt x="1481" y="876"/>
                      </a:lnTo>
                      <a:close/>
                      <a:moveTo>
                        <a:pt x="30" y="850"/>
                      </a:moveTo>
                      <a:lnTo>
                        <a:pt x="1452" y="850"/>
                      </a:lnTo>
                      <a:lnTo>
                        <a:pt x="1452" y="26"/>
                      </a:lnTo>
                      <a:lnTo>
                        <a:pt x="30" y="26"/>
                      </a:lnTo>
                      <a:lnTo>
                        <a:pt x="30" y="850"/>
                      </a:lnTo>
                      <a:close/>
                      <a:moveTo>
                        <a:pt x="444" y="388"/>
                      </a:moveTo>
                      <a:lnTo>
                        <a:pt x="265" y="388"/>
                      </a:lnTo>
                      <a:lnTo>
                        <a:pt x="265" y="209"/>
                      </a:lnTo>
                      <a:lnTo>
                        <a:pt x="444" y="209"/>
                      </a:lnTo>
                      <a:lnTo>
                        <a:pt x="444" y="388"/>
                      </a:lnTo>
                      <a:close/>
                      <a:moveTo>
                        <a:pt x="444" y="671"/>
                      </a:moveTo>
                      <a:lnTo>
                        <a:pt x="265" y="671"/>
                      </a:lnTo>
                      <a:lnTo>
                        <a:pt x="265" y="493"/>
                      </a:lnTo>
                      <a:lnTo>
                        <a:pt x="444" y="493"/>
                      </a:lnTo>
                      <a:lnTo>
                        <a:pt x="444" y="671"/>
                      </a:lnTo>
                      <a:close/>
                      <a:moveTo>
                        <a:pt x="291" y="362"/>
                      </a:moveTo>
                      <a:lnTo>
                        <a:pt x="418" y="362"/>
                      </a:lnTo>
                      <a:lnTo>
                        <a:pt x="418" y="235"/>
                      </a:lnTo>
                      <a:lnTo>
                        <a:pt x="291" y="235"/>
                      </a:lnTo>
                      <a:lnTo>
                        <a:pt x="291" y="362"/>
                      </a:lnTo>
                      <a:close/>
                      <a:moveTo>
                        <a:pt x="291" y="645"/>
                      </a:moveTo>
                      <a:lnTo>
                        <a:pt x="418" y="645"/>
                      </a:lnTo>
                      <a:lnTo>
                        <a:pt x="418" y="518"/>
                      </a:lnTo>
                      <a:lnTo>
                        <a:pt x="291" y="518"/>
                      </a:lnTo>
                      <a:lnTo>
                        <a:pt x="291" y="645"/>
                      </a:lnTo>
                      <a:close/>
                      <a:moveTo>
                        <a:pt x="455" y="966"/>
                      </a:moveTo>
                      <a:lnTo>
                        <a:pt x="1086" y="966"/>
                      </a:lnTo>
                      <a:lnTo>
                        <a:pt x="1086" y="992"/>
                      </a:lnTo>
                      <a:lnTo>
                        <a:pt x="455" y="992"/>
                      </a:lnTo>
                      <a:lnTo>
                        <a:pt x="455" y="966"/>
                      </a:lnTo>
                      <a:close/>
                      <a:moveTo>
                        <a:pt x="836" y="388"/>
                      </a:moveTo>
                      <a:lnTo>
                        <a:pt x="653" y="388"/>
                      </a:lnTo>
                      <a:lnTo>
                        <a:pt x="653" y="209"/>
                      </a:lnTo>
                      <a:lnTo>
                        <a:pt x="836" y="209"/>
                      </a:lnTo>
                      <a:lnTo>
                        <a:pt x="836" y="388"/>
                      </a:lnTo>
                      <a:close/>
                      <a:moveTo>
                        <a:pt x="836" y="671"/>
                      </a:moveTo>
                      <a:lnTo>
                        <a:pt x="653" y="671"/>
                      </a:lnTo>
                      <a:lnTo>
                        <a:pt x="653" y="493"/>
                      </a:lnTo>
                      <a:lnTo>
                        <a:pt x="836" y="493"/>
                      </a:lnTo>
                      <a:lnTo>
                        <a:pt x="836" y="671"/>
                      </a:lnTo>
                      <a:close/>
                      <a:moveTo>
                        <a:pt x="683" y="362"/>
                      </a:moveTo>
                      <a:lnTo>
                        <a:pt x="806" y="362"/>
                      </a:lnTo>
                      <a:lnTo>
                        <a:pt x="806" y="235"/>
                      </a:lnTo>
                      <a:lnTo>
                        <a:pt x="683" y="235"/>
                      </a:lnTo>
                      <a:lnTo>
                        <a:pt x="683" y="362"/>
                      </a:lnTo>
                      <a:close/>
                      <a:moveTo>
                        <a:pt x="683" y="645"/>
                      </a:moveTo>
                      <a:lnTo>
                        <a:pt x="806" y="645"/>
                      </a:lnTo>
                      <a:lnTo>
                        <a:pt x="806" y="518"/>
                      </a:lnTo>
                      <a:lnTo>
                        <a:pt x="683" y="518"/>
                      </a:lnTo>
                      <a:lnTo>
                        <a:pt x="683" y="645"/>
                      </a:lnTo>
                      <a:close/>
                      <a:moveTo>
                        <a:pt x="1224" y="388"/>
                      </a:moveTo>
                      <a:lnTo>
                        <a:pt x="1041" y="388"/>
                      </a:lnTo>
                      <a:lnTo>
                        <a:pt x="1041" y="209"/>
                      </a:lnTo>
                      <a:lnTo>
                        <a:pt x="1224" y="209"/>
                      </a:lnTo>
                      <a:lnTo>
                        <a:pt x="1224" y="388"/>
                      </a:lnTo>
                      <a:close/>
                      <a:moveTo>
                        <a:pt x="1224" y="671"/>
                      </a:moveTo>
                      <a:lnTo>
                        <a:pt x="1041" y="671"/>
                      </a:lnTo>
                      <a:lnTo>
                        <a:pt x="1041" y="493"/>
                      </a:lnTo>
                      <a:lnTo>
                        <a:pt x="1224" y="493"/>
                      </a:lnTo>
                      <a:lnTo>
                        <a:pt x="1224" y="671"/>
                      </a:lnTo>
                      <a:close/>
                      <a:moveTo>
                        <a:pt x="1071" y="362"/>
                      </a:moveTo>
                      <a:lnTo>
                        <a:pt x="1194" y="362"/>
                      </a:lnTo>
                      <a:lnTo>
                        <a:pt x="1194" y="235"/>
                      </a:lnTo>
                      <a:lnTo>
                        <a:pt x="1071" y="235"/>
                      </a:lnTo>
                      <a:lnTo>
                        <a:pt x="1071" y="362"/>
                      </a:lnTo>
                      <a:close/>
                      <a:moveTo>
                        <a:pt x="1071" y="645"/>
                      </a:moveTo>
                      <a:lnTo>
                        <a:pt x="1194" y="645"/>
                      </a:lnTo>
                      <a:lnTo>
                        <a:pt x="1194" y="518"/>
                      </a:lnTo>
                      <a:lnTo>
                        <a:pt x="1071" y="518"/>
                      </a:lnTo>
                      <a:lnTo>
                        <a:pt x="1071" y="645"/>
                      </a:lnTo>
                      <a:close/>
                    </a:path>
                  </a:pathLst>
                </a:custGeom>
                <a:grpFill/>
                <a:ln w="3175" cmpd="sng">
                  <a:noFill/>
                  <a:round/>
                  <a:headEnd/>
                  <a:tailEnd/>
                </a:ln>
                <a:extLst/>
              </p:spPr>
              <p:txBody>
                <a:bodyPr vert="horz" wrap="square" lIns="67232" tIns="33616" rIns="67232" bIns="33616" numCol="1" anchor="t" anchorCtr="0" compatLnSpc="1">
                  <a:prstTxWarp prst="textNoShape">
                    <a:avLst/>
                  </a:prstTxWarp>
                </a:bodyPr>
                <a:lstStyle/>
                <a:p>
                  <a:pPr defTabSz="685709">
                    <a:defRPr/>
                  </a:pPr>
                  <a:endParaRPr lang="en-US" sz="1324">
                    <a:solidFill>
                      <a:srgbClr val="505050"/>
                    </a:solidFill>
                    <a:latin typeface="Segoe UI"/>
                  </a:endParaRPr>
                </a:p>
              </p:txBody>
            </p:sp>
          </p:grpSp>
        </p:grpSp>
        <p:pic>
          <p:nvPicPr>
            <p:cNvPr id="96" name="Picture 95">
              <a:extLst>
                <a:ext uri="{FF2B5EF4-FFF2-40B4-BE49-F238E27FC236}">
                  <a16:creationId xmlns:a16="http://schemas.microsoft.com/office/drawing/2014/main" id="{D547EA7A-D437-4BB6-B8FC-73C44EB2FFE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605631" y="2055180"/>
              <a:ext cx="318110" cy="290890"/>
            </a:xfrm>
            <a:prstGeom prst="rect">
              <a:avLst/>
            </a:prstGeom>
            <a:solidFill>
              <a:srgbClr val="0078D7"/>
            </a:solidFill>
          </p:spPr>
        </p:pic>
      </p:grpSp>
      <p:sp>
        <p:nvSpPr>
          <p:cNvPr id="3" name="Rectangle 2">
            <a:extLst>
              <a:ext uri="{FF2B5EF4-FFF2-40B4-BE49-F238E27FC236}">
                <a16:creationId xmlns:a16="http://schemas.microsoft.com/office/drawing/2014/main" id="{A51441F7-6688-4A20-991B-16D08AFC59DF}"/>
              </a:ext>
            </a:extLst>
          </p:cNvPr>
          <p:cNvSpPr/>
          <p:nvPr/>
        </p:nvSpPr>
        <p:spPr>
          <a:xfrm>
            <a:off x="7577474" y="1389105"/>
            <a:ext cx="540063" cy="330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x2</a:t>
            </a:r>
          </a:p>
        </p:txBody>
      </p:sp>
    </p:spTree>
    <p:extLst>
      <p:ext uri="{BB962C8B-B14F-4D97-AF65-F5344CB8AC3E}">
        <p14:creationId xmlns:p14="http://schemas.microsoft.com/office/powerpoint/2010/main" val="88708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fade">
                                      <p:cBhvr>
                                        <p:cTn id="12" dur="500"/>
                                        <p:tgtEl>
                                          <p:spTgt spid="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020491"/>
            <a:ext cx="7772400" cy="1102519"/>
          </a:xfrm>
        </p:spPr>
        <p:txBody>
          <a:bodyPr>
            <a:normAutofit/>
          </a:bodyPr>
          <a:lstStyle/>
          <a:p>
            <a:r>
              <a:rPr lang="nb-NO" sz="5400" dirty="0"/>
              <a:t>Demo</a:t>
            </a:r>
          </a:p>
        </p:txBody>
      </p:sp>
    </p:spTree>
    <p:extLst>
      <p:ext uri="{BB962C8B-B14F-4D97-AF65-F5344CB8AC3E}">
        <p14:creationId xmlns:p14="http://schemas.microsoft.com/office/powerpoint/2010/main" val="94419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94C117-CB81-43A2-9C0F-3C6B11C9508A}"/>
              </a:ext>
            </a:extLst>
          </p:cNvPr>
          <p:cNvSpPr/>
          <p:nvPr/>
        </p:nvSpPr>
        <p:spPr>
          <a:xfrm>
            <a:off x="178724" y="133004"/>
            <a:ext cx="2410691" cy="16168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a:extLst>
              <a:ext uri="{FF2B5EF4-FFF2-40B4-BE49-F238E27FC236}">
                <a16:creationId xmlns:a16="http://schemas.microsoft.com/office/drawing/2014/main" id="{AEB638F5-D4FD-41AC-9FCE-444E0371574D}"/>
              </a:ext>
            </a:extLst>
          </p:cNvPr>
          <p:cNvPicPr>
            <a:picLocks noChangeAspect="1"/>
          </p:cNvPicPr>
          <p:nvPr/>
        </p:nvPicPr>
        <p:blipFill>
          <a:blip r:embed="rId3"/>
          <a:stretch>
            <a:fillRect/>
          </a:stretch>
        </p:blipFill>
        <p:spPr>
          <a:xfrm>
            <a:off x="0" y="0"/>
            <a:ext cx="10970027" cy="5143500"/>
          </a:xfrm>
          <a:prstGeom prst="rect">
            <a:avLst/>
          </a:prstGeom>
        </p:spPr>
      </p:pic>
    </p:spTree>
    <p:extLst>
      <p:ext uri="{BB962C8B-B14F-4D97-AF65-F5344CB8AC3E}">
        <p14:creationId xmlns:p14="http://schemas.microsoft.com/office/powerpoint/2010/main" val="3605430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82C6-6C8C-47D7-AE9C-547275A491B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5EB37E2-085C-42E4-A632-85AC6E330DCE}"/>
              </a:ext>
            </a:extLst>
          </p:cNvPr>
          <p:cNvPicPr>
            <a:picLocks noGrp="1" noChangeAspect="1"/>
          </p:cNvPicPr>
          <p:nvPr>
            <p:ph idx="1"/>
          </p:nvPr>
        </p:nvPicPr>
        <p:blipFill>
          <a:blip r:embed="rId4"/>
          <a:stretch>
            <a:fillRect/>
          </a:stretch>
        </p:blipFill>
        <p:spPr>
          <a:xfrm>
            <a:off x="-10075" y="-44003"/>
            <a:ext cx="9154075" cy="5187504"/>
          </a:xfrm>
          <a:prstGeom prst="rect">
            <a:avLst/>
          </a:prstGeom>
        </p:spPr>
      </p:pic>
    </p:spTree>
    <p:extLst>
      <p:ext uri="{BB962C8B-B14F-4D97-AF65-F5344CB8AC3E}">
        <p14:creationId xmlns:p14="http://schemas.microsoft.com/office/powerpoint/2010/main" val="10220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782C6-6C8C-47D7-AE9C-547275A491B4}"/>
              </a:ext>
            </a:extLst>
          </p:cNvPr>
          <p:cNvSpPr>
            <a:spLocks noGrp="1"/>
          </p:cNvSpPr>
          <p:nvPr>
            <p:ph type="title"/>
          </p:nvPr>
        </p:nvSpPr>
        <p:spPr/>
        <p:txBody>
          <a:bodyPr/>
          <a:lstStyle/>
          <a:p>
            <a:endParaRPr lang="en-US"/>
          </a:p>
        </p:txBody>
      </p:sp>
      <p:pic>
        <p:nvPicPr>
          <p:cNvPr id="7" name="Picture 6" descr="A close up of text on a black surface&#10;&#10;Description generated with high confidence">
            <a:extLst>
              <a:ext uri="{FF2B5EF4-FFF2-40B4-BE49-F238E27FC236}">
                <a16:creationId xmlns:a16="http://schemas.microsoft.com/office/drawing/2014/main" id="{CC016779-BB7A-4B38-B84C-2DC519F24261}"/>
              </a:ext>
            </a:extLst>
          </p:cNvPr>
          <p:cNvPicPr>
            <a:picLocks noChangeAspect="1"/>
          </p:cNvPicPr>
          <p:nvPr/>
        </p:nvPicPr>
        <p:blipFill>
          <a:blip r:embed="rId4"/>
          <a:stretch>
            <a:fillRect/>
          </a:stretch>
        </p:blipFill>
        <p:spPr>
          <a:xfrm>
            <a:off x="2238375" y="238125"/>
            <a:ext cx="4667250" cy="4667250"/>
          </a:xfrm>
          <a:prstGeom prst="rect">
            <a:avLst/>
          </a:prstGeom>
        </p:spPr>
      </p:pic>
      <p:sp>
        <p:nvSpPr>
          <p:cNvPr id="4" name="Content Placeholder 3">
            <a:extLst>
              <a:ext uri="{FF2B5EF4-FFF2-40B4-BE49-F238E27FC236}">
                <a16:creationId xmlns:a16="http://schemas.microsoft.com/office/drawing/2014/main" id="{05401C5C-2A93-4C14-A8E6-86A64755A29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08969618"/>
      </p:ext>
    </p:extLst>
  </p:cSld>
  <p:clrMapOvr>
    <a:masterClrMapping/>
  </p:clrMapOvr>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npassad formgivni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8D51032C51DA24458A9FF9BD331C77C3" ma:contentTypeVersion="2" ma:contentTypeDescription="Opprett et nytt dokument." ma:contentTypeScope="" ma:versionID="4b85e52c484fa3d3aedd82cb48e1a044">
  <xsd:schema xmlns:xsd="http://www.w3.org/2001/XMLSchema" xmlns:xs="http://www.w3.org/2001/XMLSchema" xmlns:p="http://schemas.microsoft.com/office/2006/metadata/properties" xmlns:ns2="928efe62-90f7-4330-b3a0-5b3e20b49c2b" targetNamespace="http://schemas.microsoft.com/office/2006/metadata/properties" ma:root="true" ma:fieldsID="82d756963f2f4b57586f0cd774224fd0" ns2:_="">
    <xsd:import namespace="928efe62-90f7-4330-b3a0-5b3e20b49c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8efe62-90f7-4330-b3a0-5b3e20b49c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9D328D-E1E5-4167-AFF9-93EDD9EDCF20}">
  <ds:schemaRefs>
    <ds:schemaRef ds:uri="http://schemas.microsoft.com/office/2006/documentManagement/type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terms/"/>
    <ds:schemaRef ds:uri="928efe62-90f7-4330-b3a0-5b3e20b49c2b"/>
    <ds:schemaRef ds:uri="http://purl.org/dc/dcmitype/"/>
  </ds:schemaRefs>
</ds:datastoreItem>
</file>

<file path=customXml/itemProps2.xml><?xml version="1.0" encoding="utf-8"?>
<ds:datastoreItem xmlns:ds="http://schemas.openxmlformats.org/officeDocument/2006/customXml" ds:itemID="{D96FD79E-18DF-4718-B9D0-EA36CF94E5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8efe62-90f7-4330-b3a0-5b3e20b49c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8B8D88-7621-49EE-87E3-7FF284363B3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PPT-mal_NIC.potx</Template>
  <TotalTime>2038</TotalTime>
  <Words>614</Words>
  <Application>Microsoft Office PowerPoint</Application>
  <PresentationFormat>On-screen Show (16:9)</PresentationFormat>
  <Paragraphs>86</Paragraphs>
  <Slides>24</Slides>
  <Notes>17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Arial</vt:lpstr>
      <vt:lpstr>Calibri</vt:lpstr>
      <vt:lpstr>Calibri Light</vt:lpstr>
      <vt:lpstr>Consolas</vt:lpstr>
      <vt:lpstr>Museo Sans 100</vt:lpstr>
      <vt:lpstr>Museo Sans 300</vt:lpstr>
      <vt:lpstr>Segoe UI</vt:lpstr>
      <vt:lpstr>Segoe UI Light</vt:lpstr>
      <vt:lpstr>Segoe UI Semilight</vt:lpstr>
      <vt:lpstr>Verdana</vt:lpstr>
      <vt:lpstr>PPT-mal_NIC</vt:lpstr>
      <vt:lpstr>Anpassad formgivning</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Demo</vt:lpstr>
      <vt:lpstr>PowerPoint Presentation</vt:lpstr>
      <vt:lpstr>We need to have a revolution //Chris Jackson - @appcompatguy  </vt:lpstr>
      <vt:lpstr>PowerPoint Presentation</vt:lpstr>
      <vt:lpstr>PowerPoint Presentation</vt:lpstr>
      <vt:lpstr>PowerPoint Presentation</vt:lpstr>
      <vt:lpstr>Thank you!  </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Simon Binder</cp:lastModifiedBy>
  <cp:revision>63</cp:revision>
  <dcterms:created xsi:type="dcterms:W3CDTF">2012-11-21T10:27:26Z</dcterms:created>
  <dcterms:modified xsi:type="dcterms:W3CDTF">2018-02-06T10:10:29Z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0x0101008D51032C51DA24458A9FF9BD331C77C3</vt:lpwstr>
  </property>
</Properties>
</file>